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60" r:id="rId1"/>
  </p:sldMasterIdLst>
  <p:notesMasterIdLst>
    <p:notesMasterId r:id="rId47"/>
  </p:notesMasterIdLst>
  <p:handoutMasterIdLst>
    <p:handoutMasterId r:id="rId48"/>
  </p:handoutMasterIdLst>
  <p:sldIdLst>
    <p:sldId id="257" r:id="rId2"/>
    <p:sldId id="263" r:id="rId3"/>
    <p:sldId id="260" r:id="rId4"/>
    <p:sldId id="262" r:id="rId5"/>
    <p:sldId id="265" r:id="rId6"/>
    <p:sldId id="266" r:id="rId7"/>
    <p:sldId id="267" r:id="rId8"/>
    <p:sldId id="268" r:id="rId9"/>
    <p:sldId id="264" r:id="rId10"/>
    <p:sldId id="269" r:id="rId11"/>
    <p:sldId id="270" r:id="rId12"/>
    <p:sldId id="272" r:id="rId13"/>
    <p:sldId id="273" r:id="rId14"/>
    <p:sldId id="275" r:id="rId15"/>
    <p:sldId id="304" r:id="rId16"/>
    <p:sldId id="277" r:id="rId17"/>
    <p:sldId id="305" r:id="rId18"/>
    <p:sldId id="278" r:id="rId19"/>
    <p:sldId id="279" r:id="rId20"/>
    <p:sldId id="280" r:id="rId21"/>
    <p:sldId id="281" r:id="rId22"/>
    <p:sldId id="282" r:id="rId23"/>
    <p:sldId id="306" r:id="rId24"/>
    <p:sldId id="283" r:id="rId25"/>
    <p:sldId id="284" r:id="rId26"/>
    <p:sldId id="285" r:id="rId27"/>
    <p:sldId id="286" r:id="rId28"/>
    <p:sldId id="287" r:id="rId29"/>
    <p:sldId id="302" r:id="rId30"/>
    <p:sldId id="288" r:id="rId31"/>
    <p:sldId id="303" r:id="rId32"/>
    <p:sldId id="289" r:id="rId33"/>
    <p:sldId id="307" r:id="rId34"/>
    <p:sldId id="292" r:id="rId35"/>
    <p:sldId id="291" r:id="rId36"/>
    <p:sldId id="301" r:id="rId37"/>
    <p:sldId id="293" r:id="rId38"/>
    <p:sldId id="308" r:id="rId39"/>
    <p:sldId id="294" r:id="rId40"/>
    <p:sldId id="295" r:id="rId41"/>
    <p:sldId id="296" r:id="rId42"/>
    <p:sldId id="297" r:id="rId43"/>
    <p:sldId id="298" r:id="rId44"/>
    <p:sldId id="299" r:id="rId45"/>
    <p:sldId id="300" r:id="rId46"/>
  </p:sldIdLst>
  <p:sldSz cx="12192000" cy="6858000"/>
  <p:notesSz cx="9601200" cy="7315200"/>
  <p:embeddedFontLst>
    <p:embeddedFont>
      <p:font typeface="Calibri" panose="020F0502020204030204" pitchFamily="34" charset="0"/>
      <p:regular r:id="rId49"/>
      <p:bold r:id="rId50"/>
      <p:italic r:id="rId51"/>
      <p:boldItalic r:id="rId52"/>
    </p:embeddedFont>
    <p:embeddedFont>
      <p:font typeface="Fira Sans" panose="020B0503050000020004" pitchFamily="34" charset="0"/>
      <p:regular r:id="rId53"/>
      <p:bold r:id="rId54"/>
      <p:italic r:id="rId55"/>
      <p:boldItalic r:id="rId56"/>
    </p:embeddedFont>
    <p:embeddedFont>
      <p:font typeface="Calibri Light" panose="020F0302020204030204" pitchFamily="34" charset="0"/>
      <p:regular r:id="rId57"/>
      <p: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9CD99A0-0287-45D5-BD62-6AD572B685F1}">
          <p14:sldIdLst>
            <p14:sldId id="257"/>
            <p14:sldId id="263"/>
          </p14:sldIdLst>
        </p14:section>
        <p14:section name="Me" id="{C2F20016-F134-4EF4-96EF-1FAED15B0E84}">
          <p14:sldIdLst>
            <p14:sldId id="260"/>
          </p14:sldIdLst>
        </p14:section>
        <p14:section name="What does TG mean to me?" id="{9E251628-9026-425A-B1CC-633C51D71AF5}">
          <p14:sldIdLst>
            <p14:sldId id="262"/>
            <p14:sldId id="265"/>
          </p14:sldIdLst>
        </p14:section>
        <p14:section name="Being stealth &amp; effects" id="{D8E9C91E-9B6B-4354-9A9B-B04B57683B33}">
          <p14:sldIdLst>
            <p14:sldId id="266"/>
            <p14:sldId id="267"/>
          </p14:sldIdLst>
        </p14:section>
        <p14:section name="The blog post" id="{FB41FBED-0650-47AD-A793-32847EA3354A}">
          <p14:sldIdLst>
            <p14:sldId id="268"/>
            <p14:sldId id="264"/>
            <p14:sldId id="269"/>
            <p14:sldId id="270"/>
            <p14:sldId id="272"/>
          </p14:sldIdLst>
        </p14:section>
        <p14:section name="Being out &amp; effects" id="{CF9F056D-AFB9-4F83-91EE-D09DA1B3A08D}">
          <p14:sldIdLst>
            <p14:sldId id="273"/>
            <p14:sldId id="275"/>
            <p14:sldId id="304"/>
            <p14:sldId id="277"/>
            <p14:sldId id="305"/>
            <p14:sldId id="278"/>
            <p14:sldId id="279"/>
            <p14:sldId id="280"/>
            <p14:sldId id="281"/>
            <p14:sldId id="282"/>
            <p14:sldId id="306"/>
            <p14:sldId id="283"/>
          </p14:sldIdLst>
        </p14:section>
        <p14:section name="On being vulnerable" id="{65CB4D11-F128-4AE2-9F27-77C7EDB114CC}">
          <p14:sldIdLst>
            <p14:sldId id="284"/>
            <p14:sldId id="285"/>
            <p14:sldId id="286"/>
            <p14:sldId id="287"/>
            <p14:sldId id="302"/>
            <p14:sldId id="288"/>
            <p14:sldId id="303"/>
            <p14:sldId id="289"/>
            <p14:sldId id="307"/>
            <p14:sldId id="292"/>
            <p14:sldId id="291"/>
            <p14:sldId id="301"/>
          </p14:sldIdLst>
        </p14:section>
        <p14:section name="Embracing vulnerability" id="{0641CD15-2E92-4FC6-A53E-FDB2C61E21EB}">
          <p14:sldIdLst>
            <p14:sldId id="293"/>
            <p14:sldId id="308"/>
            <p14:sldId id="294"/>
            <p14:sldId id="295"/>
            <p14:sldId id="296"/>
            <p14:sldId id="297"/>
          </p14:sldIdLst>
        </p14:section>
        <p14:section name="Conclusion" id="{A31EAC7B-E4A4-42A8-92DE-996E83E706B7}">
          <p14:sldIdLst>
            <p14:sldId id="298"/>
            <p14:sldId id="299"/>
            <p14:sldId id="300"/>
          </p14:sldIdLst>
        </p14:section>
      </p14:sectionLst>
    </p:ext>
    <p:ext uri="{EFAFB233-063F-42B5-8137-9DF3F51BA10A}">
      <p15:sldGuideLst xmlns:p15="http://schemas.microsoft.com/office/powerpoint/2012/main">
        <p15:guide id="1" pos="3840" userDrawn="1">
          <p15:clr>
            <a:srgbClr val="A4A3A4"/>
          </p15:clr>
        </p15:guide>
        <p15:guide id="2" orient="horz" pos="20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144550"/>
    <a:srgbClr val="247D92"/>
    <a:srgbClr val="50B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682" autoAdjust="0"/>
  </p:normalViewPr>
  <p:slideViewPr>
    <p:cSldViewPr snapToGrid="0">
      <p:cViewPr>
        <p:scale>
          <a:sx n="50" d="100"/>
          <a:sy n="50" d="100"/>
        </p:scale>
        <p:origin x="1234" y="245"/>
      </p:cViewPr>
      <p:guideLst>
        <p:guide pos="3840"/>
        <p:guide orient="horz" pos="2088"/>
      </p:guideLst>
    </p:cSldViewPr>
  </p:slideViewPr>
  <p:notesTextViewPr>
    <p:cViewPr>
      <p:scale>
        <a:sx n="3" d="2"/>
        <a:sy n="3" d="2"/>
      </p:scale>
      <p:origin x="0" y="0"/>
    </p:cViewPr>
  </p:notesTextViewPr>
  <p:sorterViewPr>
    <p:cViewPr>
      <p:scale>
        <a:sx n="100" d="100"/>
        <a:sy n="100" d="100"/>
      </p:scale>
      <p:origin x="0" y="-4830"/>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5438458" y="1"/>
            <a:ext cx="4160520" cy="367030"/>
          </a:xfrm>
          <a:prstGeom prst="rect">
            <a:avLst/>
          </a:prstGeom>
        </p:spPr>
        <p:txBody>
          <a:bodyPr vert="horz" lIns="96661" tIns="48331" rIns="96661" bIns="48331" rtlCol="0"/>
          <a:lstStyle>
            <a:lvl1pPr algn="r">
              <a:defRPr sz="1300"/>
            </a:lvl1pPr>
          </a:lstStyle>
          <a:p>
            <a:fld id="{480C794F-A920-4C5B-8271-520BB0AD5728}" type="datetimeFigureOut">
              <a:rPr lang="en-US" smtClean="0"/>
              <a:t>9/30/2016</a:t>
            </a:fld>
            <a:endParaRPr lang="en-US"/>
          </a:p>
        </p:txBody>
      </p:sp>
      <p:sp>
        <p:nvSpPr>
          <p:cNvPr id="4" name="Footer Placeholder 3"/>
          <p:cNvSpPr>
            <a:spLocks noGrp="1"/>
          </p:cNvSpPr>
          <p:nvPr>
            <p:ph type="ftr" sz="quarter" idx="2"/>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5438458" y="6948171"/>
            <a:ext cx="4160520" cy="367029"/>
          </a:xfrm>
          <a:prstGeom prst="rect">
            <a:avLst/>
          </a:prstGeom>
        </p:spPr>
        <p:txBody>
          <a:bodyPr vert="horz" lIns="96661" tIns="48331" rIns="96661" bIns="48331" rtlCol="0" anchor="b"/>
          <a:lstStyle>
            <a:lvl1pPr algn="r">
              <a:defRPr sz="1300"/>
            </a:lvl1pPr>
          </a:lstStyle>
          <a:p>
            <a:fld id="{F1491916-B9CD-4FCF-A728-50596C6D3728}" type="slidenum">
              <a:rPr lang="en-US" smtClean="0"/>
              <a:t>‹#›</a:t>
            </a:fld>
            <a:endParaRPr lang="en-US"/>
          </a:p>
        </p:txBody>
      </p:sp>
    </p:spTree>
    <p:extLst>
      <p:ext uri="{BB962C8B-B14F-4D97-AF65-F5344CB8AC3E}">
        <p14:creationId xmlns:p14="http://schemas.microsoft.com/office/powerpoint/2010/main" val="1219546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1"/>
            <a:ext cx="4160520" cy="367030"/>
          </a:xfrm>
          <a:prstGeom prst="rect">
            <a:avLst/>
          </a:prstGeom>
        </p:spPr>
        <p:txBody>
          <a:bodyPr vert="horz" lIns="96661" tIns="48331" rIns="96661" bIns="48331" rtlCol="0"/>
          <a:lstStyle>
            <a:lvl1pPr algn="r">
              <a:defRPr sz="1300"/>
            </a:lvl1pPr>
          </a:lstStyle>
          <a:p>
            <a:fld id="{DDEDCDDE-5EF3-40CE-B9E1-DA05741F62B1}" type="datetimeFigureOut">
              <a:rPr lang="en-US" smtClean="0"/>
              <a:t>9/30/2016</a:t>
            </a:fld>
            <a:endParaRPr lang="en-US"/>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520440"/>
            <a:ext cx="7680960" cy="2880361"/>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61" tIns="48331" rIns="96661" bIns="48331" rtlCol="0" anchor="b"/>
          <a:lstStyle>
            <a:lvl1pPr algn="r">
              <a:defRPr sz="1300"/>
            </a:lvl1pPr>
          </a:lstStyle>
          <a:p>
            <a:fld id="{1BFB5085-31C8-415E-9F01-B0CD56F5E758}" type="slidenum">
              <a:rPr lang="en-US" smtClean="0"/>
              <a:t>‹#›</a:t>
            </a:fld>
            <a:endParaRPr lang="en-US"/>
          </a:p>
        </p:txBody>
      </p:sp>
    </p:spTree>
    <p:extLst>
      <p:ext uri="{BB962C8B-B14F-4D97-AF65-F5344CB8AC3E}">
        <p14:creationId xmlns:p14="http://schemas.microsoft.com/office/powerpoint/2010/main" val="3286228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sz="1200" baseline="0" dirty="0">
                <a:latin typeface="+mn-lt"/>
                <a:ea typeface="Helvetica Neue"/>
                <a:cs typeface="Helvetica Neue"/>
                <a:sym typeface="Helvetica Neue"/>
              </a:rPr>
              <a:t>Good afternoon everyone. </a:t>
            </a:r>
            <a:r>
              <a:rPr lang="en-US" sz="1200" baseline="0" dirty="0" smtClean="0">
                <a:latin typeface="+mn-lt"/>
                <a:ea typeface="Helvetica Neue"/>
                <a:cs typeface="Helvetica Neue"/>
                <a:sym typeface="Helvetica Neue"/>
              </a:rPr>
              <a:t>I want to thank you all for being here today.</a:t>
            </a:r>
            <a:endParaRPr lang="en-US" sz="1200" baseline="0" dirty="0">
              <a:latin typeface="+mn-lt"/>
              <a:ea typeface="Helvetica Neue"/>
              <a:cs typeface="Helvetica Neue"/>
              <a:sym typeface="Helvetica Neue"/>
            </a:endParaRPr>
          </a:p>
          <a:p>
            <a:r>
              <a:rPr lang="en-US" sz="1200" b="1" baseline="0" dirty="0" smtClean="0">
                <a:latin typeface="+mn-lt"/>
                <a:ea typeface="Helvetica Neue"/>
                <a:cs typeface="Helvetica Neue"/>
                <a:sym typeface="Helvetica Neue"/>
              </a:rPr>
              <a:t>[PAUSE]</a:t>
            </a:r>
            <a:endParaRPr lang="en-US" sz="1200" b="1" baseline="0" dirty="0">
              <a:latin typeface="+mn-lt"/>
              <a:ea typeface="Helvetica Neue"/>
              <a:cs typeface="Helvetica Neue"/>
              <a:sym typeface="Helvetica Neue"/>
            </a:endParaRPr>
          </a:p>
          <a:p>
            <a:r>
              <a:rPr lang="en-US" sz="1200" baseline="0" dirty="0" smtClean="0">
                <a:latin typeface="+mn-lt"/>
                <a:ea typeface="Helvetica Neue"/>
                <a:cs typeface="Helvetica Neue"/>
                <a:sym typeface="Helvetica Neue"/>
              </a:rPr>
              <a:t>Please close your eyes for a moment. </a:t>
            </a:r>
            <a:endParaRPr lang="en-US" sz="1200" baseline="0" dirty="0">
              <a:latin typeface="+mn-lt"/>
              <a:ea typeface="Helvetica Neue"/>
              <a:cs typeface="Helvetica Neue"/>
              <a:sym typeface="Helvetica Neue"/>
            </a:endParaRPr>
          </a:p>
        </p:txBody>
      </p:sp>
    </p:spTree>
    <p:extLst>
      <p:ext uri="{BB962C8B-B14F-4D97-AF65-F5344CB8AC3E}">
        <p14:creationId xmlns:p14="http://schemas.microsoft.com/office/powerpoint/2010/main" val="3766812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copied and pasted my tweets from my text editor into Twitter.</a:t>
            </a:r>
          </a:p>
          <a:p>
            <a:r>
              <a:rPr lang="en-US" dirty="0" smtClean="0"/>
              <a:t>And</a:t>
            </a:r>
            <a:r>
              <a:rPr lang="en-US" baseline="0" dirty="0" smtClean="0"/>
              <a:t> in the few seconds it took to do this…  My heart </a:t>
            </a:r>
            <a:r>
              <a:rPr lang="en-US" baseline="0" dirty="0" smtClean="0"/>
              <a:t>SANK into </a:t>
            </a:r>
            <a:r>
              <a:rPr lang="en-US" baseline="0" dirty="0" smtClean="0"/>
              <a:t>my stomach. I shouldn’t be doing this. I made a mistake. I shouldn’t come out. Oh </a:t>
            </a:r>
            <a:r>
              <a:rPr lang="en-US" baseline="0" dirty="0" err="1" smtClean="0"/>
              <a:t>geeeeeeeezzzzzz</a:t>
            </a:r>
            <a:r>
              <a:rPr lang="en-US" baseline="0" dirty="0" smtClean="0"/>
              <a:t>.</a:t>
            </a:r>
            <a:endParaRPr lang="en-US" baseline="0" dirty="0" smtClean="0"/>
          </a:p>
          <a:p>
            <a:r>
              <a:rPr lang="en-US" baseline="0" dirty="0" smtClean="0"/>
              <a:t>I had already started, so I </a:t>
            </a:r>
            <a:r>
              <a:rPr lang="en-US" baseline="0" dirty="0" smtClean="0"/>
              <a:t>finished the tweets, then grabbed my phone and ran to the restroom at </a:t>
            </a:r>
            <a:r>
              <a:rPr lang="en-US" baseline="0" dirty="0" smtClean="0"/>
              <a:t>work…</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10</a:t>
            </a:fld>
            <a:endParaRPr lang="en-US"/>
          </a:p>
        </p:txBody>
      </p:sp>
    </p:spTree>
    <p:extLst>
      <p:ext uri="{BB962C8B-B14F-4D97-AF65-F5344CB8AC3E}">
        <p14:creationId xmlns:p14="http://schemas.microsoft.com/office/powerpoint/2010/main" val="268404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ran into a stall. I was sobbing and shaking and holding my phone and I didn’t know what to do. [PAUSE] I opened up the LGBTQ </a:t>
            </a:r>
            <a:r>
              <a:rPr lang="en-US" baseline="0" dirty="0" smtClean="0"/>
              <a:t>in Tech slack. And I went to the #</a:t>
            </a:r>
            <a:r>
              <a:rPr lang="en-US" baseline="0" dirty="0" err="1" smtClean="0"/>
              <a:t>mental_health</a:t>
            </a:r>
            <a:r>
              <a:rPr lang="en-US" baseline="0" dirty="0" smtClean="0"/>
              <a:t> channel. </a:t>
            </a:r>
            <a:r>
              <a:rPr lang="en-US" baseline="0" dirty="0" smtClean="0"/>
              <a:t>I typed “Someone </a:t>
            </a:r>
            <a:r>
              <a:rPr lang="en-US" baseline="0" dirty="0" smtClean="0"/>
              <a:t>please tell me I didn’t just ruin my </a:t>
            </a:r>
            <a:r>
              <a:rPr lang="en-US" baseline="0" dirty="0" smtClean="0"/>
              <a:t>life.” [PAUSE] Many reassured me that I hadn’t. And I don’t know why, but I took this picture and uploaded it in there. [PAUSE] My coworker at the time, Katie, </a:t>
            </a:r>
            <a:r>
              <a:rPr lang="en-US" dirty="0" smtClean="0"/>
              <a:t>tracked</a:t>
            </a:r>
            <a:r>
              <a:rPr lang="en-US" baseline="0" dirty="0" smtClean="0"/>
              <a:t> </a:t>
            </a:r>
            <a:r>
              <a:rPr lang="en-US" baseline="0" dirty="0" smtClean="0"/>
              <a:t>me down, and after 45 minutes I </a:t>
            </a:r>
            <a:r>
              <a:rPr lang="en-US" baseline="0" dirty="0" smtClean="0"/>
              <a:t>quit crying and shaking. I </a:t>
            </a:r>
            <a:r>
              <a:rPr lang="en-US" baseline="0" dirty="0" smtClean="0"/>
              <a:t>wiped off my face, and went with her to a </a:t>
            </a:r>
            <a:r>
              <a:rPr lang="en-US" baseline="0" dirty="0" smtClean="0"/>
              <a:t>coffee shop</a:t>
            </a:r>
            <a:r>
              <a:rPr lang="en-US" baseline="0" dirty="0" smtClean="0"/>
              <a:t>. She </a:t>
            </a:r>
            <a:r>
              <a:rPr lang="en-US" baseline="0" dirty="0" smtClean="0"/>
              <a:t>chatted with me for a bit. She </a:t>
            </a:r>
            <a:r>
              <a:rPr lang="en-US" baseline="0" dirty="0" smtClean="0"/>
              <a:t>calmed me down. And all the while, my phone was </a:t>
            </a:r>
            <a:r>
              <a:rPr lang="en-US" baseline="0" dirty="0" smtClean="0"/>
              <a:t>buzzing. Repeatedly. Nearly nonstop for a bit. Likes</a:t>
            </a:r>
            <a:r>
              <a:rPr lang="en-US" baseline="0" dirty="0" smtClean="0"/>
              <a:t>. Retweets. Recommendations. It was all happening so fast</a:t>
            </a:r>
            <a:r>
              <a:rPr lang="en-US" baseline="0" dirty="0" smtClean="0"/>
              <a:t>. [PAUSE] It </a:t>
            </a:r>
            <a:r>
              <a:rPr lang="en-US" baseline="0" dirty="0" smtClean="0"/>
              <a:t>was hoping maybe to 50-100 would see </a:t>
            </a:r>
            <a:r>
              <a:rPr lang="en-US" baseline="0" dirty="0" smtClean="0"/>
              <a:t>this post in the end. Mostly real life friends, maybe some others…</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11</a:t>
            </a:fld>
            <a:endParaRPr lang="en-US"/>
          </a:p>
        </p:txBody>
      </p:sp>
    </p:spTree>
    <p:extLst>
      <p:ext uri="{BB962C8B-B14F-4D97-AF65-F5344CB8AC3E}">
        <p14:creationId xmlns:p14="http://schemas.microsoft.com/office/powerpoint/2010/main" val="832434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the first day over a thousand people had seen this. Within the first 3 days, </a:t>
            </a:r>
            <a:r>
              <a:rPr lang="en-US" baseline="0" dirty="0" smtClean="0"/>
              <a:t>about 3,000 had </a:t>
            </a:r>
            <a:r>
              <a:rPr lang="en-US" baseline="0" dirty="0" smtClean="0"/>
              <a:t>seen this. </a:t>
            </a:r>
            <a:r>
              <a:rPr lang="en-US" baseline="0" dirty="0" smtClean="0"/>
              <a:t>And by the end of the week, as you can see, 6,000. I </a:t>
            </a:r>
            <a:r>
              <a:rPr lang="en-US" baseline="0" dirty="0" smtClean="0"/>
              <a:t>didn’t even know this was a real possibility. </a:t>
            </a:r>
            <a:r>
              <a:rPr lang="en-US" baseline="0" dirty="0" smtClean="0"/>
              <a:t>How could something I have done get this much attention? And so fast? [WATER]</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12</a:t>
            </a:fld>
            <a:endParaRPr lang="en-US"/>
          </a:p>
        </p:txBody>
      </p:sp>
    </p:spTree>
    <p:extLst>
      <p:ext uri="{BB962C8B-B14F-4D97-AF65-F5344CB8AC3E}">
        <p14:creationId xmlns:p14="http://schemas.microsoft.com/office/powerpoint/2010/main" val="3324117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 was out. </a:t>
            </a:r>
            <a:r>
              <a:rPr lang="en-US" dirty="0" smtClean="0"/>
              <a:t>[PAUSE] For </a:t>
            </a:r>
            <a:r>
              <a:rPr lang="en-US" dirty="0" smtClean="0"/>
              <a:t>the first time in 8 years after transitioning…  I was publicly out of the closet. And I knew I couldn’t go back in</a:t>
            </a:r>
            <a:r>
              <a:rPr lang="en-US" dirty="0" smtClean="0"/>
              <a:t>. [WATER]</a:t>
            </a:r>
            <a:endParaRPr lang="en-US" dirty="0" smtClean="0"/>
          </a:p>
          <a:p>
            <a:r>
              <a:rPr lang="en-US" dirty="0" smtClean="0"/>
              <a:t>I had some fears about coming out publicly. I might lose friends. </a:t>
            </a:r>
            <a:r>
              <a:rPr lang="en-US" dirty="0" smtClean="0"/>
              <a:t>Maybe I </a:t>
            </a:r>
            <a:r>
              <a:rPr lang="en-US" dirty="0" smtClean="0"/>
              <a:t>might jeopardize</a:t>
            </a:r>
            <a:r>
              <a:rPr lang="en-US" baseline="0" dirty="0" smtClean="0"/>
              <a:t> current or future jobs. I might jeopardize the conference speaking I was doing. I mean… I knew trans people who came out and it was fine, but they were along the coasts</a:t>
            </a:r>
            <a:r>
              <a:rPr lang="en-US" baseline="0" dirty="0" smtClean="0"/>
              <a:t>. I live in the Midwest! And what </a:t>
            </a:r>
            <a:r>
              <a:rPr lang="en-US" baseline="0" dirty="0" smtClean="0"/>
              <a:t>if my friends, who just thought of me as a woman, now thought of me like a fake woman, or </a:t>
            </a:r>
            <a:r>
              <a:rPr lang="en-US" baseline="0" dirty="0" smtClean="0"/>
              <a:t>their image of my has been tarnished somehow?</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13</a:t>
            </a:fld>
            <a:endParaRPr lang="en-US"/>
          </a:p>
        </p:txBody>
      </p:sp>
    </p:spTree>
    <p:extLst>
      <p:ext uri="{BB962C8B-B14F-4D97-AF65-F5344CB8AC3E}">
        <p14:creationId xmlns:p14="http://schemas.microsoft.com/office/powerpoint/2010/main" val="1818183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a:t>
            </a:r>
            <a:r>
              <a:rPr lang="en-US" baseline="0" dirty="0" smtClean="0"/>
              <a:t> this started an attack of internet trolls coming after me? What if hell froze over? What if pigs started flying!?!?</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14</a:t>
            </a:fld>
            <a:endParaRPr lang="en-US"/>
          </a:p>
        </p:txBody>
      </p:sp>
    </p:spTree>
    <p:extLst>
      <p:ext uri="{BB962C8B-B14F-4D97-AF65-F5344CB8AC3E}">
        <p14:creationId xmlns:p14="http://schemas.microsoft.com/office/powerpoint/2010/main" val="4150110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that didn’t happen. </a:t>
            </a:r>
            <a:r>
              <a:rPr lang="en-US" dirty="0" smtClean="0"/>
              <a:t>(</a:t>
            </a:r>
            <a:r>
              <a:rPr lang="en-US" dirty="0" smtClean="0"/>
              <a:t>Probably no surprise.)</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15</a:t>
            </a:fld>
            <a:endParaRPr lang="en-US"/>
          </a:p>
        </p:txBody>
      </p:sp>
    </p:spTree>
    <p:extLst>
      <p:ext uri="{BB962C8B-B14F-4D97-AF65-F5344CB8AC3E}">
        <p14:creationId xmlns:p14="http://schemas.microsoft.com/office/powerpoint/2010/main" val="2334273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a:t>
            </a:r>
            <a:r>
              <a:rPr lang="en-US" baseline="0" dirty="0" smtClean="0"/>
              <a:t>thousands of people were looking at the post within days. But even </a:t>
            </a:r>
            <a:r>
              <a:rPr lang="en-US" baseline="0" dirty="0" smtClean="0"/>
              <a:t>as time went on, </a:t>
            </a:r>
            <a:r>
              <a:rPr lang="en-US" baseline="0" dirty="0" smtClean="0"/>
              <a:t>people kept looking. I kept getting recommendations to this post on Medium, as well as well </a:t>
            </a:r>
            <a:r>
              <a:rPr lang="en-US" baseline="0" dirty="0" smtClean="0"/>
              <a:t>as likes and retweets on Twitter. Every time I looked at how many emails I had or I looked at Medium’s stats, I was floored that this continued. People kept reading this. They kept sharing it. This slide shows 8 months of views. They decreased over time, but for the most part, some person read this post every day for a full year.. This became the most popular thing I had ever done.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16</a:t>
            </a:fld>
            <a:endParaRPr lang="en-US"/>
          </a:p>
        </p:txBody>
      </p:sp>
    </p:spTree>
    <p:extLst>
      <p:ext uri="{BB962C8B-B14F-4D97-AF65-F5344CB8AC3E}">
        <p14:creationId xmlns:p14="http://schemas.microsoft.com/office/powerpoint/2010/main" val="4083145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68,000 people have seen this tweet in one year.</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17</a:t>
            </a:fld>
            <a:endParaRPr lang="en-US"/>
          </a:p>
        </p:txBody>
      </p:sp>
    </p:spTree>
    <p:extLst>
      <p:ext uri="{BB962C8B-B14F-4D97-AF65-F5344CB8AC3E}">
        <p14:creationId xmlns:p14="http://schemas.microsoft.com/office/powerpoint/2010/main" val="598876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else happened? People started messaging me. </a:t>
            </a:r>
            <a:r>
              <a:rPr lang="en-US" baseline="0" dirty="0" smtClean="0"/>
              <a:t>First one… then another… then another… and it didn’t seem to stop. They </a:t>
            </a:r>
            <a:r>
              <a:rPr lang="en-US" baseline="0" dirty="0" smtClean="0"/>
              <a:t>thanked me, told me this post was brave or courageous, </a:t>
            </a:r>
            <a:r>
              <a:rPr lang="en-US" baseline="0" dirty="0" smtClean="0"/>
              <a:t>they called it beautiful and inspirational. They said it was a must read. And so </a:t>
            </a:r>
            <a:r>
              <a:rPr lang="en-US" baseline="0" dirty="0" smtClean="0"/>
              <a:t>many more great things…</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18</a:t>
            </a:fld>
            <a:endParaRPr lang="en-US"/>
          </a:p>
        </p:txBody>
      </p:sp>
    </p:spTree>
    <p:extLst>
      <p:ext uri="{BB962C8B-B14F-4D97-AF65-F5344CB8AC3E}">
        <p14:creationId xmlns:p14="http://schemas.microsoft.com/office/powerpoint/2010/main" val="2276865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they came out to me (sometimes already out, sometimes not</a:t>
            </a:r>
            <a:r>
              <a:rPr lang="en-US" dirty="0" smtClean="0"/>
              <a:t>)… [READ]</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19</a:t>
            </a:fld>
            <a:endParaRPr lang="en-US"/>
          </a:p>
        </p:txBody>
      </p:sp>
    </p:spTree>
    <p:extLst>
      <p:ext uri="{BB962C8B-B14F-4D97-AF65-F5344CB8AC3E}">
        <p14:creationId xmlns:p14="http://schemas.microsoft.com/office/powerpoint/2010/main" val="2595308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defTabSz="483306">
              <a:lnSpc>
                <a:spcPct val="117999"/>
              </a:lnSpc>
              <a:defRPr/>
            </a:pPr>
            <a:r>
              <a:rPr lang="en-US" sz="1200" baseline="0" dirty="0">
                <a:latin typeface="+mn-lt"/>
                <a:ea typeface="Helvetica Neue"/>
                <a:cs typeface="Helvetica Neue"/>
                <a:sym typeface="Helvetica Neue"/>
              </a:rPr>
              <a:t>Imagine you're with the person who is your best </a:t>
            </a:r>
            <a:r>
              <a:rPr lang="en-US" sz="1200" baseline="0" dirty="0" smtClean="0">
                <a:latin typeface="+mn-lt"/>
                <a:ea typeface="Helvetica Neue"/>
                <a:cs typeface="Helvetica Neue"/>
                <a:sym typeface="Helvetica Neue"/>
              </a:rPr>
              <a:t>friend or </a:t>
            </a:r>
            <a:r>
              <a:rPr lang="en-US" sz="1200" baseline="0" dirty="0">
                <a:latin typeface="+mn-lt"/>
                <a:ea typeface="Helvetica Neue"/>
                <a:cs typeface="Helvetica Neue"/>
                <a:sym typeface="Helvetica Neue"/>
              </a:rPr>
              <a:t>closest friend. </a:t>
            </a:r>
            <a:r>
              <a:rPr lang="en-US" sz="1200" baseline="0" dirty="0" smtClean="0">
                <a:latin typeface="+mn-lt"/>
                <a:ea typeface="Helvetica Neue"/>
                <a:cs typeface="Helvetica Neue"/>
                <a:sym typeface="Helvetica Neue"/>
              </a:rPr>
              <a:t>[PAUSE] </a:t>
            </a:r>
            <a:r>
              <a:rPr lang="en-US" sz="1200" b="0" i="0" kern="1200" dirty="0" smtClean="0">
                <a:solidFill>
                  <a:schemeClr val="tx1"/>
                </a:solidFill>
                <a:effectLst/>
                <a:latin typeface="+mn-lt"/>
                <a:ea typeface="+mn-ea"/>
                <a:cs typeface="+mn-cs"/>
              </a:rPr>
              <a:t>Maybe you’re with them in person, maybe online</a:t>
            </a:r>
            <a:r>
              <a:rPr lang="en-US" sz="1200" baseline="0" dirty="0" smtClean="0">
                <a:latin typeface="+mn-lt"/>
                <a:ea typeface="Helvetica Neue"/>
                <a:cs typeface="Helvetica Neue"/>
                <a:sym typeface="Helvetica Neue"/>
              </a:rPr>
              <a:t>. Whatever </a:t>
            </a:r>
            <a:r>
              <a:rPr lang="en-US" sz="1200" baseline="0" dirty="0">
                <a:latin typeface="+mn-lt"/>
                <a:ea typeface="Helvetica Neue"/>
                <a:cs typeface="Helvetica Neue"/>
                <a:sym typeface="Helvetica Neue"/>
              </a:rPr>
              <a:t>your situation typically </a:t>
            </a:r>
            <a:r>
              <a:rPr lang="en-US" sz="1200" baseline="0" dirty="0" smtClean="0">
                <a:latin typeface="+mn-lt"/>
                <a:ea typeface="Helvetica Neue"/>
                <a:cs typeface="Helvetica Neue"/>
                <a:sym typeface="Helvetica Neue"/>
              </a:rPr>
              <a:t>is when you’re with this person. [PAUSE] </a:t>
            </a:r>
            <a:r>
              <a:rPr lang="en-US" sz="1200" baseline="0" dirty="0">
                <a:latin typeface="+mn-lt"/>
                <a:ea typeface="Helvetica Neue"/>
                <a:cs typeface="Helvetica Neue"/>
                <a:sym typeface="Helvetica Neue"/>
              </a:rPr>
              <a:t>Now imagine you told them one of your </a:t>
            </a:r>
            <a:r>
              <a:rPr lang="en-US" sz="1200" baseline="0" dirty="0" smtClean="0">
                <a:latin typeface="+mn-lt"/>
                <a:ea typeface="Helvetica Neue"/>
                <a:cs typeface="Helvetica Neue"/>
                <a:sym typeface="Helvetica Neue"/>
              </a:rPr>
              <a:t>biggest secrets. Not like “I pick my nose” kind of secrets, but something truly deep. [PAUSE] Do they seem comfortable knowing this? [PAUSE] Do </a:t>
            </a:r>
            <a:r>
              <a:rPr lang="en-US" sz="1200" baseline="0" dirty="0">
                <a:latin typeface="+mn-lt"/>
                <a:ea typeface="Helvetica Neue"/>
                <a:cs typeface="Helvetica Neue"/>
                <a:sym typeface="Helvetica Neue"/>
              </a:rPr>
              <a:t>you feel like they're judging you? </a:t>
            </a:r>
            <a:r>
              <a:rPr lang="en-US" sz="1200" baseline="0" dirty="0" smtClean="0">
                <a:latin typeface="+mn-lt"/>
                <a:ea typeface="Helvetica Neue"/>
                <a:cs typeface="Helvetica Neue"/>
                <a:sym typeface="Helvetica Neue"/>
              </a:rPr>
              <a:t>[PAUSE] Are </a:t>
            </a:r>
            <a:r>
              <a:rPr lang="en-US" sz="1200" baseline="0" dirty="0">
                <a:latin typeface="+mn-lt"/>
                <a:ea typeface="Helvetica Neue"/>
                <a:cs typeface="Helvetica Neue"/>
                <a:sym typeface="Helvetica Neue"/>
              </a:rPr>
              <a:t>YOU comfortable </a:t>
            </a:r>
            <a:r>
              <a:rPr lang="en-US" sz="1200" baseline="0" dirty="0" smtClean="0">
                <a:latin typeface="+mn-lt"/>
                <a:ea typeface="Helvetica Neue"/>
                <a:cs typeface="Helvetica Neue"/>
                <a:sym typeface="Helvetica Neue"/>
              </a:rPr>
              <a:t>having just said it? [PAUSE] Now </a:t>
            </a:r>
            <a:r>
              <a:rPr lang="en-US" sz="1200" baseline="0" dirty="0">
                <a:latin typeface="+mn-lt"/>
                <a:ea typeface="Helvetica Neue"/>
                <a:cs typeface="Helvetica Neue"/>
                <a:sym typeface="Helvetica Neue"/>
              </a:rPr>
              <a:t>imagine it's a coworker instead. </a:t>
            </a:r>
            <a:r>
              <a:rPr lang="en-US" sz="1200" baseline="0" dirty="0" smtClean="0">
                <a:latin typeface="+mn-lt"/>
                <a:ea typeface="Helvetica Neue"/>
                <a:cs typeface="Helvetica Neue"/>
                <a:sym typeface="Helvetica Neue"/>
              </a:rPr>
              <a:t>[PAUSE]  How do you feel now? [PAUSE] What </a:t>
            </a:r>
            <a:r>
              <a:rPr lang="en-US" sz="1200" baseline="0" dirty="0">
                <a:latin typeface="+mn-lt"/>
                <a:ea typeface="Helvetica Neue"/>
                <a:cs typeface="Helvetica Neue"/>
                <a:sym typeface="Helvetica Neue"/>
              </a:rPr>
              <a:t>about </a:t>
            </a:r>
            <a:r>
              <a:rPr lang="en-US" sz="1200" baseline="0" dirty="0" smtClean="0">
                <a:latin typeface="+mn-lt"/>
                <a:ea typeface="Helvetica Neue"/>
                <a:cs typeface="Helvetica Neue"/>
                <a:sym typeface="Helvetica Neue"/>
              </a:rPr>
              <a:t>your </a:t>
            </a:r>
            <a:r>
              <a:rPr lang="en-US" sz="1200" baseline="0" dirty="0">
                <a:latin typeface="+mn-lt"/>
                <a:ea typeface="Helvetica Neue"/>
                <a:cs typeface="Helvetica Neue"/>
                <a:sym typeface="Helvetica Neue"/>
              </a:rPr>
              <a:t>manager at work? </a:t>
            </a:r>
            <a:r>
              <a:rPr lang="en-US" sz="1200" baseline="0" dirty="0" smtClean="0">
                <a:latin typeface="+mn-lt"/>
                <a:ea typeface="Helvetica Neue"/>
                <a:cs typeface="Helvetica Neue"/>
                <a:sym typeface="Helvetica Neue"/>
              </a:rPr>
              <a:t>[PAUSE] Your </a:t>
            </a:r>
            <a:r>
              <a:rPr lang="en-US" sz="1200" baseline="0" dirty="0">
                <a:latin typeface="+mn-lt"/>
                <a:ea typeface="Helvetica Neue"/>
                <a:cs typeface="Helvetica Neue"/>
                <a:sym typeface="Helvetica Neue"/>
              </a:rPr>
              <a:t>barista at a </a:t>
            </a:r>
            <a:r>
              <a:rPr lang="en-US" sz="1200" baseline="0" dirty="0" err="1">
                <a:latin typeface="+mn-lt"/>
                <a:ea typeface="Helvetica Neue"/>
                <a:cs typeface="Helvetica Neue"/>
                <a:sym typeface="Helvetica Neue"/>
              </a:rPr>
              <a:t>coffeeshop</a:t>
            </a:r>
            <a:r>
              <a:rPr lang="en-US" sz="1200" baseline="0" dirty="0">
                <a:latin typeface="+mn-lt"/>
                <a:ea typeface="Helvetica Neue"/>
                <a:cs typeface="Helvetica Neue"/>
                <a:sym typeface="Helvetica Neue"/>
              </a:rPr>
              <a:t>? </a:t>
            </a:r>
            <a:r>
              <a:rPr lang="en-US" sz="1200" baseline="0" dirty="0" smtClean="0">
                <a:latin typeface="+mn-lt"/>
                <a:ea typeface="Helvetica Neue"/>
                <a:cs typeface="Helvetica Neue"/>
                <a:sym typeface="Helvetica Neue"/>
              </a:rPr>
              <a:t>[PAUSE] Are </a:t>
            </a:r>
            <a:r>
              <a:rPr lang="en-US" sz="1200" baseline="0" dirty="0">
                <a:latin typeface="+mn-lt"/>
                <a:ea typeface="Helvetica Neue"/>
                <a:cs typeface="Helvetica Neue"/>
                <a:sym typeface="Helvetica Neue"/>
              </a:rPr>
              <a:t>you still comfortable in these situations? </a:t>
            </a:r>
            <a:r>
              <a:rPr lang="en-US" sz="1200" baseline="0" dirty="0" smtClean="0">
                <a:latin typeface="+mn-lt"/>
                <a:ea typeface="Helvetica Neue"/>
                <a:cs typeface="Helvetica Neue"/>
                <a:sym typeface="Helvetica Neue"/>
              </a:rPr>
              <a:t>[PAUSE] Do </a:t>
            </a:r>
            <a:r>
              <a:rPr lang="en-US" sz="1200" baseline="0" dirty="0">
                <a:latin typeface="+mn-lt"/>
                <a:ea typeface="Helvetica Neue"/>
                <a:cs typeface="Helvetica Neue"/>
                <a:sym typeface="Helvetica Neue"/>
              </a:rPr>
              <a:t>you feel you COULD share this secret with these people? </a:t>
            </a:r>
            <a:r>
              <a:rPr lang="en-US" sz="1200" baseline="0" dirty="0" smtClean="0">
                <a:latin typeface="+mn-lt"/>
                <a:ea typeface="Helvetica Neue"/>
                <a:cs typeface="Helvetica Neue"/>
                <a:sym typeface="Helvetica Neue"/>
              </a:rPr>
              <a:t>[PAUSE] </a:t>
            </a:r>
            <a:r>
              <a:rPr lang="en-US" sz="1200" baseline="0" dirty="0">
                <a:latin typeface="+mn-lt"/>
                <a:ea typeface="Helvetica Neue"/>
                <a:cs typeface="Helvetica Neue"/>
                <a:sym typeface="Helvetica Neue"/>
              </a:rPr>
              <a:t>Alright, open your eyes. </a:t>
            </a:r>
            <a:r>
              <a:rPr lang="en-US" sz="1200" baseline="0" dirty="0" smtClean="0">
                <a:latin typeface="+mn-lt"/>
                <a:ea typeface="Helvetica Neue"/>
                <a:cs typeface="Helvetica Neue"/>
                <a:sym typeface="Helvetica Neue"/>
              </a:rPr>
              <a:t>[PAUSE] Look </a:t>
            </a:r>
            <a:r>
              <a:rPr lang="en-US" sz="1200" baseline="0" dirty="0">
                <a:latin typeface="+mn-lt"/>
                <a:ea typeface="Helvetica Neue"/>
                <a:cs typeface="Helvetica Neue"/>
                <a:sym typeface="Helvetica Neue"/>
              </a:rPr>
              <a:t>to your neighbor. </a:t>
            </a:r>
            <a:r>
              <a:rPr lang="en-US" sz="1200" baseline="0" dirty="0" smtClean="0">
                <a:latin typeface="+mn-lt"/>
                <a:ea typeface="Helvetica Neue"/>
                <a:cs typeface="Helvetica Neue"/>
                <a:sym typeface="Helvetica Neue"/>
              </a:rPr>
              <a:t>[PAUSE] If </a:t>
            </a:r>
            <a:r>
              <a:rPr lang="en-US" sz="1200" baseline="0" dirty="0">
                <a:latin typeface="+mn-lt"/>
                <a:ea typeface="Helvetica Neue"/>
                <a:cs typeface="Helvetica Neue"/>
                <a:sym typeface="Helvetica Neue"/>
              </a:rPr>
              <a:t>I asked you to share something with your neighbor, could you do it?</a:t>
            </a:r>
            <a:endParaRPr lang="en-US" sz="1200" baseline="0" dirty="0">
              <a:latin typeface="+mn-lt"/>
            </a:endParaRPr>
          </a:p>
          <a:p>
            <a:endParaRPr lang="en-US" sz="1200" baseline="0" dirty="0">
              <a:latin typeface="+mn-lt"/>
            </a:endParaRPr>
          </a:p>
        </p:txBody>
      </p:sp>
    </p:spTree>
    <p:extLst>
      <p:ext uri="{BB962C8B-B14F-4D97-AF65-F5344CB8AC3E}">
        <p14:creationId xmlns:p14="http://schemas.microsoft.com/office/powerpoint/2010/main" val="3749305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20</a:t>
            </a:fld>
            <a:endParaRPr lang="en-US"/>
          </a:p>
        </p:txBody>
      </p:sp>
    </p:spTree>
    <p:extLst>
      <p:ext uri="{BB962C8B-B14F-4D97-AF65-F5344CB8AC3E}">
        <p14:creationId xmlns:p14="http://schemas.microsoft.com/office/powerpoint/2010/main" val="622890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they told me how they related to my depression struggles,</a:t>
            </a:r>
            <a:r>
              <a:rPr lang="en-US" baseline="0" dirty="0" smtClean="0"/>
              <a:t> or some giant hurdle to overcome in their life to be successful, or some other way they connected with this story…</a:t>
            </a:r>
            <a:endParaRPr lang="en-US" dirty="0" smtClean="0"/>
          </a:p>
          <a:p>
            <a:endParaRPr lang="en-US" dirty="0" smtClean="0"/>
          </a:p>
          <a:p>
            <a:r>
              <a:rPr lang="en-US" dirty="0" smtClean="0"/>
              <a:t>… </a:t>
            </a:r>
            <a:r>
              <a:rPr lang="en-US" dirty="0" smtClean="0"/>
              <a:t>people</a:t>
            </a:r>
            <a:r>
              <a:rPr lang="en-US" baseline="0" dirty="0" smtClean="0"/>
              <a:t> even went out of their way to anonymously send me messages to not out themselves, but still tell me how they loved my post</a:t>
            </a:r>
            <a:r>
              <a:rPr lang="en-US" baseline="0" dirty="0" smtClean="0"/>
              <a:t>. This person works at a large, big name company you all have heard of. [READ]</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21</a:t>
            </a:fld>
            <a:endParaRPr lang="en-US"/>
          </a:p>
        </p:txBody>
      </p:sp>
    </p:spTree>
    <p:extLst>
      <p:ext uri="{BB962C8B-B14F-4D97-AF65-F5344CB8AC3E}">
        <p14:creationId xmlns:p14="http://schemas.microsoft.com/office/powerpoint/2010/main" val="2008913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a:t>
            </a:r>
            <a:r>
              <a:rPr lang="en-US" baseline="0" dirty="0" smtClean="0"/>
              <a:t> were doing the exact opposite thing of what I feared. I had 100% positive things happen from this. </a:t>
            </a:r>
            <a:r>
              <a:rPr lang="en-US" baseline="0" dirty="0" smtClean="0"/>
              <a:t>Current </a:t>
            </a:r>
            <a:r>
              <a:rPr lang="en-US" baseline="0" dirty="0" smtClean="0"/>
              <a:t>friends told me they read it and it was great. </a:t>
            </a:r>
            <a:r>
              <a:rPr lang="en-US" baseline="0" dirty="0" smtClean="0"/>
              <a:t>I made more friends. Other conference speakers told me they saw this, including some very big names.</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22</a:t>
            </a:fld>
            <a:endParaRPr lang="en-US"/>
          </a:p>
        </p:txBody>
      </p:sp>
    </p:spTree>
    <p:extLst>
      <p:ext uri="{BB962C8B-B14F-4D97-AF65-F5344CB8AC3E}">
        <p14:creationId xmlns:p14="http://schemas.microsoft.com/office/powerpoint/2010/main" val="1530044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Anil Dash,</a:t>
            </a:r>
            <a:r>
              <a:rPr lang="en-US" baseline="0" dirty="0" smtClean="0"/>
              <a:t> among others, even retweeted this.</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23</a:t>
            </a:fld>
            <a:endParaRPr lang="en-US"/>
          </a:p>
        </p:txBody>
      </p:sp>
    </p:spTree>
    <p:extLst>
      <p:ext uri="{BB962C8B-B14F-4D97-AF65-F5344CB8AC3E}">
        <p14:creationId xmlns:p14="http://schemas.microsoft.com/office/powerpoint/2010/main" val="3128070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a:t>
            </a:r>
            <a:r>
              <a:rPr lang="en-US" baseline="0" dirty="0" smtClean="0"/>
              <a:t>year later I still hear from others about my post. The stats above I took at the airport yesterday. The </a:t>
            </a:r>
            <a:r>
              <a:rPr lang="en-US" baseline="0" dirty="0" smtClean="0"/>
              <a:t>spike </a:t>
            </a:r>
            <a:r>
              <a:rPr lang="en-US" baseline="0" dirty="0" smtClean="0"/>
              <a:t>at the end was me tweeting about the 1 year anniversary but… it’s still got reads nearly every day this month. I still am surprised when I get another message from it. How did this story ever come to affect SO many people</a:t>
            </a:r>
            <a:r>
              <a:rPr lang="en-US" baseline="0" dirty="0" smtClean="0"/>
              <a:t>? [PAUSE] As </a:t>
            </a:r>
            <a:r>
              <a:rPr lang="en-US" baseline="0" dirty="0" smtClean="0"/>
              <a:t>they shared more stories with me, I slowly felt this weight come off my shoulders. I still have my scary feelings, but it was way more amazing than I ever dreamed during the months I was </a:t>
            </a:r>
            <a:r>
              <a:rPr lang="en-US" baseline="0" dirty="0" smtClean="0"/>
              <a:t>writing this out. [PAUSE] </a:t>
            </a:r>
            <a:r>
              <a:rPr lang="en-US" dirty="0" smtClean="0"/>
              <a:t>So</a:t>
            </a:r>
            <a:r>
              <a:rPr lang="en-US" baseline="0" dirty="0" smtClean="0"/>
              <a:t> why did I just tell that really long story about a blog post? It’s because I’ve spent the past year reflecting on vulnerability.</a:t>
            </a:r>
          </a:p>
          <a:p>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24</a:t>
            </a:fld>
            <a:endParaRPr lang="en-US"/>
          </a:p>
        </p:txBody>
      </p:sp>
    </p:spTree>
    <p:extLst>
      <p:ext uri="{BB962C8B-B14F-4D97-AF65-F5344CB8AC3E}">
        <p14:creationId xmlns:p14="http://schemas.microsoft.com/office/powerpoint/2010/main" val="2597866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a:t>
            </a:r>
            <a:r>
              <a:rPr lang="en-US" baseline="0" dirty="0" smtClean="0"/>
              <a:t>many of you think of vulnerability as a bad thing</a:t>
            </a:r>
            <a:r>
              <a:rPr lang="en-US" baseline="0" dirty="0" smtClean="0"/>
              <a:t>? [PAUSE] When </a:t>
            </a:r>
            <a:r>
              <a:rPr lang="en-US" baseline="0" dirty="0" smtClean="0"/>
              <a:t>we think about vulnerability, </a:t>
            </a:r>
            <a:r>
              <a:rPr lang="en-US" baseline="0" dirty="0" smtClean="0"/>
              <a:t>it’s usually not good. We </a:t>
            </a:r>
            <a:r>
              <a:rPr lang="en-US" baseline="0" dirty="0" smtClean="0"/>
              <a:t>tend to think about a person in a dark alley and what bad might happen to them.</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25</a:t>
            </a:fld>
            <a:endParaRPr lang="en-US"/>
          </a:p>
        </p:txBody>
      </p:sp>
    </p:spTree>
    <p:extLst>
      <p:ext uri="{BB962C8B-B14F-4D97-AF65-F5344CB8AC3E}">
        <p14:creationId xmlns:p14="http://schemas.microsoft.com/office/powerpoint/2010/main" val="1929401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Or basically any horror film ever where someone is in the woods and you </a:t>
            </a:r>
            <a:r>
              <a:rPr lang="en-US" baseline="0" dirty="0" smtClean="0"/>
              <a:t>know something’s going to attack </a:t>
            </a:r>
            <a:r>
              <a:rPr lang="en-US" baseline="0" dirty="0" smtClean="0"/>
              <a:t>them. </a:t>
            </a:r>
            <a:endParaRPr lang="en-US" baseline="0" dirty="0" smtClean="0"/>
          </a:p>
        </p:txBody>
      </p:sp>
      <p:sp>
        <p:nvSpPr>
          <p:cNvPr id="4" name="Slide Number Placeholder 3"/>
          <p:cNvSpPr>
            <a:spLocks noGrp="1"/>
          </p:cNvSpPr>
          <p:nvPr>
            <p:ph type="sldNum" sz="quarter" idx="10"/>
          </p:nvPr>
        </p:nvSpPr>
        <p:spPr/>
        <p:txBody>
          <a:bodyPr/>
          <a:lstStyle/>
          <a:p>
            <a:fld id="{1BFB5085-31C8-415E-9F01-B0CD56F5E758}" type="slidenum">
              <a:rPr lang="en-US" smtClean="0"/>
              <a:t>26</a:t>
            </a:fld>
            <a:endParaRPr lang="en-US"/>
          </a:p>
        </p:txBody>
      </p:sp>
    </p:spTree>
    <p:extLst>
      <p:ext uri="{BB962C8B-B14F-4D97-AF65-F5344CB8AC3E}">
        <p14:creationId xmlns:p14="http://schemas.microsoft.com/office/powerpoint/2010/main" val="2095005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if I told you that vulnerability is a good thing</a:t>
            </a:r>
            <a:r>
              <a:rPr lang="en-US" baseline="0" dirty="0" smtClean="0"/>
              <a:t>? [PAUSE] I </a:t>
            </a:r>
            <a:r>
              <a:rPr lang="en-US" baseline="0" dirty="0" smtClean="0"/>
              <a:t>think it’s the basis of </a:t>
            </a:r>
            <a:r>
              <a:rPr lang="en-US" baseline="0" dirty="0" smtClean="0"/>
              <a:t>great friendships. [PAUSE] Are </a:t>
            </a:r>
            <a:r>
              <a:rPr lang="en-US" baseline="0" dirty="0" smtClean="0"/>
              <a:t>you best friends with someone because of the weather, or because they have a cute pet, or they read the same book you do? Probably not. You’re likely best friends because you bonded over something vulnerable. </a:t>
            </a:r>
            <a:r>
              <a:rPr lang="en-US" baseline="0" dirty="0" smtClean="0"/>
              <a:t>Or some </a:t>
            </a:r>
            <a:r>
              <a:rPr lang="en-US" baseline="0" dirty="0" smtClean="0"/>
              <a:t>shared experience. Or just sharing important, deep experiences.</a:t>
            </a:r>
          </a:p>
        </p:txBody>
      </p:sp>
      <p:sp>
        <p:nvSpPr>
          <p:cNvPr id="4" name="Slide Number Placeholder 3"/>
          <p:cNvSpPr>
            <a:spLocks noGrp="1"/>
          </p:cNvSpPr>
          <p:nvPr>
            <p:ph type="sldNum" sz="quarter" idx="10"/>
          </p:nvPr>
        </p:nvSpPr>
        <p:spPr/>
        <p:txBody>
          <a:bodyPr/>
          <a:lstStyle/>
          <a:p>
            <a:fld id="{1BFB5085-31C8-415E-9F01-B0CD56F5E758}" type="slidenum">
              <a:rPr lang="en-US" smtClean="0"/>
              <a:t>27</a:t>
            </a:fld>
            <a:endParaRPr lang="en-US"/>
          </a:p>
        </p:txBody>
      </p:sp>
    </p:spTree>
    <p:extLst>
      <p:ext uri="{BB962C8B-B14F-4D97-AF65-F5344CB8AC3E}">
        <p14:creationId xmlns:p14="http://schemas.microsoft.com/office/powerpoint/2010/main" val="3971059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Brené</a:t>
            </a:r>
            <a:r>
              <a:rPr lang="en-US" baseline="0" dirty="0" smtClean="0"/>
              <a:t> Brown studies human connections. She set out to study some of </a:t>
            </a:r>
            <a:r>
              <a:rPr lang="en-US" baseline="0" dirty="0" smtClean="0"/>
              <a:t>them, and ended up spending years on her research. </a:t>
            </a:r>
            <a:r>
              <a:rPr lang="en-US" baseline="0" dirty="0" smtClean="0"/>
              <a:t>In her </a:t>
            </a:r>
            <a:r>
              <a:rPr lang="en-US" baseline="0" dirty="0" err="1" smtClean="0"/>
              <a:t>TEDx</a:t>
            </a:r>
            <a:r>
              <a:rPr lang="en-US" baseline="0" dirty="0" smtClean="0"/>
              <a:t> </a:t>
            </a:r>
            <a:r>
              <a:rPr lang="en-US" baseline="0" dirty="0" smtClean="0"/>
              <a:t>talk called “The Power of Vulnerability”, </a:t>
            </a:r>
            <a:r>
              <a:rPr lang="en-US" baseline="0" dirty="0" smtClean="0"/>
              <a:t>she </a:t>
            </a:r>
            <a:r>
              <a:rPr lang="en-US" baseline="0" dirty="0" smtClean="0"/>
              <a:t>said….</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28</a:t>
            </a:fld>
            <a:endParaRPr lang="en-US"/>
          </a:p>
        </p:txBody>
      </p:sp>
    </p:spTree>
    <p:extLst>
      <p:ext uri="{BB962C8B-B14F-4D97-AF65-F5344CB8AC3E}">
        <p14:creationId xmlns:p14="http://schemas.microsoft.com/office/powerpoint/2010/main" val="3416115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[READ] </a:t>
            </a:r>
            <a:r>
              <a:rPr lang="en-US" sz="1200" dirty="0" smtClean="0"/>
              <a:t>I love this quote. [PAUSE] She’s right. Think about it:  don’t you fear the unknown more than the known? [PAUSE] And are</a:t>
            </a:r>
            <a:r>
              <a:rPr lang="en-US" sz="1200" baseline="0" dirty="0" smtClean="0"/>
              <a:t> you really </a:t>
            </a:r>
            <a:r>
              <a:rPr lang="en-US" sz="1200" dirty="0" smtClean="0"/>
              <a:t>creative if you know the exact outcome?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29</a:t>
            </a:fld>
            <a:endParaRPr lang="en-US"/>
          </a:p>
        </p:txBody>
      </p:sp>
    </p:spTree>
    <p:extLst>
      <p:ext uri="{BB962C8B-B14F-4D97-AF65-F5344CB8AC3E}">
        <p14:creationId xmlns:p14="http://schemas.microsoft.com/office/powerpoint/2010/main" val="203005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baseline="0" dirty="0"/>
              <a:t>Hi. I'm Sarah Withee, I'm a software engineer, </a:t>
            </a:r>
            <a:r>
              <a:rPr lang="en-US" sz="1200" baseline="0" dirty="0" smtClean="0"/>
              <a:t>a conference speaker</a:t>
            </a:r>
            <a:r>
              <a:rPr lang="en-US" sz="1200" baseline="0" dirty="0"/>
              <a:t>, </a:t>
            </a:r>
            <a:r>
              <a:rPr lang="en-US" sz="1200" baseline="0" dirty="0" smtClean="0"/>
              <a:t>a teacher and mentor, </a:t>
            </a:r>
            <a:r>
              <a:rPr lang="en-US" sz="1200" baseline="0" dirty="0"/>
              <a:t>and </a:t>
            </a:r>
            <a:r>
              <a:rPr lang="en-US" sz="1200" baseline="0" dirty="0" smtClean="0"/>
              <a:t>I’m a hardware and robotics tinkerer. (And if you’re wondering, yes</a:t>
            </a:r>
            <a:r>
              <a:rPr lang="en-US" sz="1200" baseline="0" dirty="0"/>
              <a:t>, that IS </a:t>
            </a:r>
            <a:r>
              <a:rPr lang="en-US" sz="1200" baseline="0" dirty="0" smtClean="0"/>
              <a:t>shitty robot builder Simone </a:t>
            </a:r>
            <a:r>
              <a:rPr lang="en-US" sz="1200" baseline="0" dirty="0" err="1"/>
              <a:t>Giertz</a:t>
            </a:r>
            <a:r>
              <a:rPr lang="en-US" sz="1200" baseline="0" dirty="0"/>
              <a:t> holding a shitty robot I </a:t>
            </a:r>
            <a:r>
              <a:rPr lang="en-US" sz="1200" baseline="0" dirty="0" smtClean="0"/>
              <a:t>helped built.)</a:t>
            </a:r>
            <a:r>
              <a:rPr lang="en-US" sz="1200" baseline="0" dirty="0"/>
              <a:t> </a:t>
            </a:r>
            <a:r>
              <a:rPr lang="en-US" sz="1200" baseline="0" dirty="0" smtClean="0"/>
              <a:t>I typically use these as descriptors. But…</a:t>
            </a:r>
          </a:p>
        </p:txBody>
      </p:sp>
      <p:sp>
        <p:nvSpPr>
          <p:cNvPr id="4" name="Slide Number Placeholder 3"/>
          <p:cNvSpPr>
            <a:spLocks noGrp="1"/>
          </p:cNvSpPr>
          <p:nvPr>
            <p:ph type="sldNum" sz="quarter" idx="10"/>
          </p:nvPr>
        </p:nvSpPr>
        <p:spPr/>
        <p:txBody>
          <a:bodyPr/>
          <a:lstStyle/>
          <a:p>
            <a:fld id="{1BFB5085-31C8-415E-9F01-B0CD56F5E758}" type="slidenum">
              <a:rPr lang="en-US" smtClean="0"/>
              <a:t>3</a:t>
            </a:fld>
            <a:endParaRPr lang="en-US"/>
          </a:p>
        </p:txBody>
      </p:sp>
    </p:spTree>
    <p:extLst>
      <p:ext uri="{BB962C8B-B14F-4D97-AF65-F5344CB8AC3E}">
        <p14:creationId xmlns:p14="http://schemas.microsoft.com/office/powerpoint/2010/main" val="960483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Everyone’s </a:t>
            </a:r>
            <a:r>
              <a:rPr lang="en-US" baseline="0" dirty="0" smtClean="0"/>
              <a:t>favorite </a:t>
            </a:r>
            <a:r>
              <a:rPr lang="en-US" baseline="0" dirty="0" smtClean="0"/>
              <a:t>painter, </a:t>
            </a:r>
            <a:r>
              <a:rPr lang="en-US" baseline="0" dirty="0" smtClean="0"/>
              <a:t>Bob Ross, encourages great creativity. He likes </a:t>
            </a:r>
            <a:r>
              <a:rPr lang="en-US" baseline="0" dirty="0" smtClean="0"/>
              <a:t>to </a:t>
            </a:r>
            <a:r>
              <a:rPr lang="en-US" baseline="0" dirty="0" smtClean="0"/>
              <a:t>say…</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30</a:t>
            </a:fld>
            <a:endParaRPr lang="en-US"/>
          </a:p>
        </p:txBody>
      </p:sp>
    </p:spTree>
    <p:extLst>
      <p:ext uri="{BB962C8B-B14F-4D97-AF65-F5344CB8AC3E}">
        <p14:creationId xmlns:p14="http://schemas.microsoft.com/office/powerpoint/2010/main" val="2570628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a:t>
            </a:r>
            <a:r>
              <a:rPr lang="en-US" baseline="0" dirty="0" smtClean="0"/>
              <a:t>He </a:t>
            </a:r>
            <a:r>
              <a:rPr lang="en-US" baseline="0" dirty="0" smtClean="0"/>
              <a:t>encourages you to try something new, even when you don’t know the result. But, even those mess-ups are still great. </a:t>
            </a:r>
            <a:r>
              <a:rPr lang="en-US" baseline="0" dirty="0" smtClean="0"/>
              <a:t>All of his episodes of The Joy of Painting are being put on </a:t>
            </a:r>
            <a:r>
              <a:rPr lang="en-US" baseline="0" dirty="0" err="1" smtClean="0"/>
              <a:t>Youtube</a:t>
            </a:r>
            <a:r>
              <a:rPr lang="en-US" baseline="0" dirty="0" smtClean="0"/>
              <a:t>. And you’ve probably seen at least one before. But go find one of them, and actually listen to him. He’s </a:t>
            </a:r>
            <a:r>
              <a:rPr lang="en-US" baseline="0" dirty="0" smtClean="0"/>
              <a:t>always encouraging the viewer to do something new and different, and never tells you how to “correct” it because </a:t>
            </a:r>
            <a:r>
              <a:rPr lang="en-US" baseline="0" dirty="0" smtClean="0"/>
              <a:t>your mistakes are still correct as they are. [WATER]</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31</a:t>
            </a:fld>
            <a:endParaRPr lang="en-US"/>
          </a:p>
        </p:txBody>
      </p:sp>
    </p:spTree>
    <p:extLst>
      <p:ext uri="{BB962C8B-B14F-4D97-AF65-F5344CB8AC3E}">
        <p14:creationId xmlns:p14="http://schemas.microsoft.com/office/powerpoint/2010/main" val="3650391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Vulnerability is what makes humanity </a:t>
            </a:r>
            <a:r>
              <a:rPr lang="en-US" i="1" baseline="0" dirty="0" smtClean="0"/>
              <a:t>real</a:t>
            </a:r>
            <a:r>
              <a:rPr lang="en-US" i="0" baseline="0" dirty="0" smtClean="0"/>
              <a:t>. [PAUSE] When </a:t>
            </a:r>
            <a:r>
              <a:rPr lang="en-US" i="0" baseline="0" dirty="0" smtClean="0"/>
              <a:t>was the last time you thought someone was so perfect, and you didn’t like them because </a:t>
            </a:r>
            <a:r>
              <a:rPr lang="en-US" i="0" baseline="0" dirty="0" smtClean="0"/>
              <a:t>you are too imperfect? </a:t>
            </a:r>
            <a:r>
              <a:rPr lang="en-US" i="0" baseline="0" dirty="0" smtClean="0"/>
              <a:t>If they told you all of the things going wrong in their life that you didn’t see, would you change your views of them? </a:t>
            </a:r>
            <a:r>
              <a:rPr lang="en-US" i="0" baseline="0" dirty="0" smtClean="0"/>
              <a:t>[PAUSE]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32</a:t>
            </a:fld>
            <a:endParaRPr lang="en-US"/>
          </a:p>
        </p:txBody>
      </p:sp>
    </p:spTree>
    <p:extLst>
      <p:ext uri="{BB962C8B-B14F-4D97-AF65-F5344CB8AC3E}">
        <p14:creationId xmlns:p14="http://schemas.microsoft.com/office/powerpoint/2010/main" val="2954703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won’t ask for any hands, but do you get road rage? When we think about a car cutting us off, or a car going slow, it’s an inconvenience to us. But what if you thought about the person behind the wheel. Were they being a jerk, or was there something going on that caused them to make the move they did? All of a sudden, maybe what was just a car being rude is now… a person. A real human. Maybe with problems.</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33</a:t>
            </a:fld>
            <a:endParaRPr lang="en-US"/>
          </a:p>
        </p:txBody>
      </p:sp>
    </p:spTree>
    <p:extLst>
      <p:ext uri="{BB962C8B-B14F-4D97-AF65-F5344CB8AC3E}">
        <p14:creationId xmlns:p14="http://schemas.microsoft.com/office/powerpoint/2010/main" val="1736216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Remember Post Secret? The site where you mailed in postcards with deep secrets and they were posted on the website anonymously? On the left is a screenshot of a few postcards from this week.  On the right is a screenshot of the whole site from this week. There are 45 postcards. That’s just what he received last week and posted. And if you’ve read the site, how many of these have you felt sympathy for? How many of them have reminded you of your own stories?</a:t>
            </a:r>
          </a:p>
          <a:p>
            <a:endParaRPr lang="en-US" baseline="0" dirty="0" smtClean="0"/>
          </a:p>
          <a:p>
            <a:r>
              <a:rPr lang="en-US" baseline="0" dirty="0" smtClean="0"/>
              <a:t>When you learn people have flaws and faults, they become more real. More human. More capable of mistakes and hurt and everything you face too. And generally, the more you trust them. The better your friendships become.</a:t>
            </a:r>
          </a:p>
        </p:txBody>
      </p:sp>
      <p:sp>
        <p:nvSpPr>
          <p:cNvPr id="4" name="Slide Number Placeholder 3"/>
          <p:cNvSpPr>
            <a:spLocks noGrp="1"/>
          </p:cNvSpPr>
          <p:nvPr>
            <p:ph type="sldNum" sz="quarter" idx="10"/>
          </p:nvPr>
        </p:nvSpPr>
        <p:spPr/>
        <p:txBody>
          <a:bodyPr/>
          <a:lstStyle/>
          <a:p>
            <a:fld id="{1BFB5085-31C8-415E-9F01-B0CD56F5E758}" type="slidenum">
              <a:rPr lang="en-US" smtClean="0"/>
              <a:t>34</a:t>
            </a:fld>
            <a:endParaRPr lang="en-US"/>
          </a:p>
        </p:txBody>
      </p:sp>
    </p:spTree>
    <p:extLst>
      <p:ext uri="{BB962C8B-B14F-4D97-AF65-F5344CB8AC3E}">
        <p14:creationId xmlns:p14="http://schemas.microsoft.com/office/powerpoint/2010/main" val="2200663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Vulnerability</a:t>
            </a:r>
            <a:r>
              <a:rPr lang="en-US" baseline="0" dirty="0" smtClean="0"/>
              <a:t> is also what makes teams more productive. </a:t>
            </a:r>
          </a:p>
          <a:p>
            <a:r>
              <a:rPr lang="en-US" baseline="0" dirty="0" smtClean="0"/>
              <a:t>Google did a study trying to find what composed a “perfect” team. They spent years trying to figure it out. Were teams the most productive with certain ages? Genders? Experience levels? Locations they were from? No combination of variables really seemed to result in anything. Except when they finally looked at how close teams were. Empathy levels. The teams that were more connected on personal levels worked better. Made better products. </a:t>
            </a:r>
          </a:p>
          <a:p>
            <a:endParaRPr lang="en-US" baseline="0" dirty="0" smtClean="0"/>
          </a:p>
          <a:p>
            <a:r>
              <a:rPr lang="en-US" baseline="0" dirty="0" smtClean="0"/>
              <a:t>Think about it: If you’re scared to ask questions of your team, or scared to tell them if you’re stuck, it affects the whole team. You’re less productive. If you’re afraid of what they think, then you’ll be more self-conscious of your work. More relaxed teams that are comfortable with each other won’t judge each other (or worry about being judged). Everyone benefits from this. After all, if you’re stuck, don’t you feel a bit vulnerable asking for help?</a:t>
            </a:r>
          </a:p>
          <a:p>
            <a:endParaRPr lang="en-US" baseline="0" dirty="0" smtClean="0"/>
          </a:p>
          <a:p>
            <a:r>
              <a:rPr lang="en-US" baseline="0" dirty="0" smtClean="0"/>
              <a:t>Don’t get me wrong. Being vulnerable </a:t>
            </a:r>
            <a:r>
              <a:rPr lang="en-US" i="1" baseline="0" dirty="0" smtClean="0"/>
              <a:t>IS</a:t>
            </a:r>
            <a:r>
              <a:rPr lang="en-US" i="0" baseline="0" dirty="0" smtClean="0"/>
              <a:t> scary. Anytime a friend rejects us for something we said or did, anytime someone laughs at an idea of ours, anytime we try something new and it fails… these are all legitimately scary things. But without these, we don’t grow as people. We don’t become stronger. We don’t become smarter. We just remain fairly stuck where we are.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35</a:t>
            </a:fld>
            <a:endParaRPr lang="en-US"/>
          </a:p>
        </p:txBody>
      </p:sp>
    </p:spTree>
    <p:extLst>
      <p:ext uri="{BB962C8B-B14F-4D97-AF65-F5344CB8AC3E}">
        <p14:creationId xmlns:p14="http://schemas.microsoft.com/office/powerpoint/2010/main" val="3823797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Vulnerability</a:t>
            </a:r>
            <a:r>
              <a:rPr lang="en-US" baseline="0" dirty="0" smtClean="0"/>
              <a:t> can also make teams more productive. </a:t>
            </a:r>
            <a:r>
              <a:rPr lang="en-US" baseline="0" dirty="0" smtClean="0"/>
              <a:t>(This looks like your team, right?) [PAUSE] Google </a:t>
            </a:r>
            <a:r>
              <a:rPr lang="en-US" baseline="0" dirty="0" smtClean="0"/>
              <a:t>did a study trying to find the most productive team and what it looked like. The Wall Street Journal has an article on it. Long story short, </a:t>
            </a:r>
            <a:r>
              <a:rPr lang="en-US" baseline="0" dirty="0" smtClean="0"/>
              <a:t>after </a:t>
            </a:r>
            <a:r>
              <a:rPr lang="en-US" baseline="0" dirty="0" smtClean="0"/>
              <a:t>years of research, they learned it wasn’t age groups, genders, experience levels, or anything else. Empathetic teams were the most connected, and because of that, were the most productive</a:t>
            </a:r>
            <a:r>
              <a:rPr lang="en-US" baseline="0" dirty="0" smtClean="0"/>
              <a:t>. [PAUSE] Think </a:t>
            </a:r>
            <a:r>
              <a:rPr lang="en-US" baseline="0" dirty="0" smtClean="0"/>
              <a:t>about it: If you’re scared to ask questions of your team, or scared to tell them if you’re stuck, it affects your productivity. If you’re afraid of what they think, then you’ll be more self-conscious of your work. But it also affects the whole team too. More relaxed teams that are comfortable with each other won’t judge each other (or worry about being judged). Everyone benefits from this. After all, if you’re stuck, don’t you feel a bit vulnerable asking for help</a:t>
            </a:r>
            <a:r>
              <a:rPr lang="en-US" baseline="0" dirty="0" smtClean="0"/>
              <a:t>? [WATER] Don’t </a:t>
            </a:r>
            <a:r>
              <a:rPr lang="en-US" baseline="0" dirty="0" smtClean="0"/>
              <a:t>get me wrong. Being vulnerable </a:t>
            </a:r>
            <a:r>
              <a:rPr lang="en-US" i="1" baseline="0" dirty="0" smtClean="0"/>
              <a:t>IS</a:t>
            </a:r>
            <a:r>
              <a:rPr lang="en-US" i="0" baseline="0" dirty="0" smtClean="0"/>
              <a:t> scary. Anytime a friend rejects us for something we said or did, anytime someone laughs at an idea of ours, anytime we try something new and it fails… these are all legitimately scary things. But without these, we don’t grow as people. We don’t become stronger. We don’t become smarter. We just remain fairly stuck where we are.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36</a:t>
            </a:fld>
            <a:endParaRPr lang="en-US"/>
          </a:p>
        </p:txBody>
      </p:sp>
    </p:spTree>
    <p:extLst>
      <p:ext uri="{BB962C8B-B14F-4D97-AF65-F5344CB8AC3E}">
        <p14:creationId xmlns:p14="http://schemas.microsoft.com/office/powerpoint/2010/main" val="2828374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happens when I started embracing vulnerability</a:t>
            </a:r>
            <a:r>
              <a:rPr lang="en-US" baseline="0" dirty="0" smtClean="0"/>
              <a:t>? [PAUSE] I </a:t>
            </a:r>
            <a:r>
              <a:rPr lang="en-US" baseline="0" dirty="0" smtClean="0"/>
              <a:t>connect with more people. </a:t>
            </a:r>
            <a:r>
              <a:rPr lang="en-US" baseline="0" dirty="0" smtClean="0"/>
              <a:t>[PAUSE] There’s </a:t>
            </a:r>
            <a:r>
              <a:rPr lang="en-US" baseline="0" dirty="0" smtClean="0"/>
              <a:t>networking where you just briefly meet someone (and this isn’t </a:t>
            </a:r>
            <a:r>
              <a:rPr lang="en-US" baseline="0" dirty="0" smtClean="0"/>
              <a:t>a bad thing, </a:t>
            </a:r>
            <a:r>
              <a:rPr lang="en-US" baseline="0" dirty="0" smtClean="0"/>
              <a:t>I want to network with all of you), but after I published that post, I </a:t>
            </a:r>
            <a:r>
              <a:rPr lang="en-US" baseline="0" dirty="0" smtClean="0"/>
              <a:t>really </a:t>
            </a:r>
            <a:r>
              <a:rPr lang="en-US" i="1" baseline="0" dirty="0" smtClean="0"/>
              <a:t>connected </a:t>
            </a:r>
            <a:r>
              <a:rPr lang="en-US" baseline="0" dirty="0" smtClean="0"/>
              <a:t>with people. We had something we already bonded about. I was telling someone I know about a bankruptcy I filed in 2009. Turns out she was thinking about doing it, and had a lot of questions I could help answer. We connected over that</a:t>
            </a:r>
            <a:r>
              <a:rPr lang="en-US" baseline="0" dirty="0" smtClean="0"/>
              <a:t>. [PAUSE] I also discovered I’m </a:t>
            </a:r>
            <a:r>
              <a:rPr lang="en-US" i="1" baseline="0" dirty="0" smtClean="0"/>
              <a:t>thankful</a:t>
            </a:r>
            <a:r>
              <a:rPr lang="en-US" i="0" baseline="0" dirty="0" smtClean="0"/>
              <a:t> when my friends share </a:t>
            </a:r>
            <a:r>
              <a:rPr lang="en-US" i="1" baseline="0" dirty="0" smtClean="0"/>
              <a:t>their</a:t>
            </a:r>
            <a:r>
              <a:rPr lang="en-US" i="0" baseline="0" dirty="0" smtClean="0"/>
              <a:t> stories. I find these people more real. Their imperfections help me accept mine better. And I always make sure to tell them thank you. [PAUSE] When they share their imperfections with you, it’s like a gift. They trust you as a friend. But in return… </a:t>
            </a:r>
            <a:endParaRPr lang="en-US" i="0" baseline="0" dirty="0" smtClean="0"/>
          </a:p>
        </p:txBody>
      </p:sp>
      <p:sp>
        <p:nvSpPr>
          <p:cNvPr id="4" name="Slide Number Placeholder 3"/>
          <p:cNvSpPr>
            <a:spLocks noGrp="1"/>
          </p:cNvSpPr>
          <p:nvPr>
            <p:ph type="sldNum" sz="quarter" idx="10"/>
          </p:nvPr>
        </p:nvSpPr>
        <p:spPr/>
        <p:txBody>
          <a:bodyPr/>
          <a:lstStyle/>
          <a:p>
            <a:fld id="{1BFB5085-31C8-415E-9F01-B0CD56F5E758}" type="slidenum">
              <a:rPr lang="en-US" smtClean="0"/>
              <a:t>37</a:t>
            </a:fld>
            <a:endParaRPr lang="en-US"/>
          </a:p>
        </p:txBody>
      </p:sp>
    </p:spTree>
    <p:extLst>
      <p:ext uri="{BB962C8B-B14F-4D97-AF65-F5344CB8AC3E}">
        <p14:creationId xmlns:p14="http://schemas.microsoft.com/office/powerpoint/2010/main" val="614980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You can be that friend that they can share with. You can offer that as a gift to them. [WATER]</a:t>
            </a:r>
            <a:endParaRPr lang="en-US" i="0" baseline="0" dirty="0" smtClean="0"/>
          </a:p>
        </p:txBody>
      </p:sp>
      <p:sp>
        <p:nvSpPr>
          <p:cNvPr id="4" name="Slide Number Placeholder 3"/>
          <p:cNvSpPr>
            <a:spLocks noGrp="1"/>
          </p:cNvSpPr>
          <p:nvPr>
            <p:ph type="sldNum" sz="quarter" idx="10"/>
          </p:nvPr>
        </p:nvSpPr>
        <p:spPr/>
        <p:txBody>
          <a:bodyPr/>
          <a:lstStyle/>
          <a:p>
            <a:fld id="{1BFB5085-31C8-415E-9F01-B0CD56F5E758}" type="slidenum">
              <a:rPr lang="en-US" smtClean="0"/>
              <a:t>38</a:t>
            </a:fld>
            <a:endParaRPr lang="en-US"/>
          </a:p>
        </p:txBody>
      </p:sp>
    </p:spTree>
    <p:extLst>
      <p:ext uri="{BB962C8B-B14F-4D97-AF65-F5344CB8AC3E}">
        <p14:creationId xmlns:p14="http://schemas.microsoft.com/office/powerpoint/2010/main" val="2065195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 found when I embraced vulnerability, I </a:t>
            </a:r>
            <a:r>
              <a:rPr lang="en-US" dirty="0" smtClean="0"/>
              <a:t>slowly</a:t>
            </a:r>
            <a:r>
              <a:rPr lang="en-US" baseline="0" dirty="0" smtClean="0"/>
              <a:t> start to try new things. Sometimes scary things</a:t>
            </a:r>
            <a:r>
              <a:rPr lang="en-US" baseline="0" dirty="0" smtClean="0"/>
              <a:t>. [PAUSE]</a:t>
            </a:r>
            <a:endParaRPr lang="en-US" baseline="0" dirty="0" smtClean="0"/>
          </a:p>
          <a:p>
            <a:r>
              <a:rPr lang="en-US" baseline="0" dirty="0" smtClean="0"/>
              <a:t>I’m trans, and all my life have been </a:t>
            </a:r>
            <a:r>
              <a:rPr lang="en-US" i="1" baseline="0" dirty="0" smtClean="0"/>
              <a:t>very</a:t>
            </a:r>
            <a:r>
              <a:rPr lang="en-US" i="0" baseline="0" dirty="0" smtClean="0"/>
              <a:t> self-conscious about my voice. But when I realized earlier this year that not only was I </a:t>
            </a:r>
            <a:r>
              <a:rPr lang="en-US" i="0" baseline="0" dirty="0" smtClean="0"/>
              <a:t>singing in the car all the time, </a:t>
            </a:r>
            <a:r>
              <a:rPr lang="en-US" i="0" baseline="0" dirty="0" smtClean="0"/>
              <a:t>and I loved it, I got curious. I recorded me singing (very nervously) and sent it to some friends. </a:t>
            </a:r>
            <a:r>
              <a:rPr lang="en-US" i="0" baseline="0" dirty="0" smtClean="0"/>
              <a:t>This is a screenshot from that video. “How </a:t>
            </a:r>
            <a:r>
              <a:rPr lang="en-US" i="0" baseline="0" dirty="0" smtClean="0"/>
              <a:t>much do I suck,” I asked. </a:t>
            </a:r>
            <a:r>
              <a:rPr lang="en-US" i="0" baseline="0" dirty="0" smtClean="0"/>
              <a:t>[PAUSE] Unanimously </a:t>
            </a:r>
            <a:r>
              <a:rPr lang="en-US" i="0" baseline="0" dirty="0" smtClean="0"/>
              <a:t>they said I didn’t. I was good. I was on-key. </a:t>
            </a:r>
            <a:r>
              <a:rPr lang="en-US" i="0" baseline="0" dirty="0" smtClean="0"/>
              <a:t>Clearly this idea didn’t even cross my mind.</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39</a:t>
            </a:fld>
            <a:endParaRPr lang="en-US"/>
          </a:p>
        </p:txBody>
      </p:sp>
    </p:spTree>
    <p:extLst>
      <p:ext uri="{BB962C8B-B14F-4D97-AF65-F5344CB8AC3E}">
        <p14:creationId xmlns:p14="http://schemas.microsoft.com/office/powerpoint/2010/main" val="410327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baseline="0" dirty="0"/>
              <a:t>I'm also </a:t>
            </a:r>
            <a:r>
              <a:rPr lang="en-US" sz="1200" baseline="0" dirty="0" smtClean="0"/>
              <a:t>transgender, or trans for short.</a:t>
            </a:r>
            <a:endParaRPr lang="en-US" sz="1200" baseline="0" dirty="0"/>
          </a:p>
          <a:p>
            <a:pPr defTabSz="966612">
              <a:defRPr/>
            </a:pPr>
            <a:r>
              <a:rPr lang="en-US" sz="1200" baseline="0" dirty="0" smtClean="0"/>
              <a:t>[IF OTHERS HAVE SPOKEN] </a:t>
            </a:r>
            <a:r>
              <a:rPr lang="en-US" sz="1200" baseline="0" dirty="0"/>
              <a:t>I know it’s been explained today but I want </a:t>
            </a:r>
            <a:r>
              <a:rPr lang="en-US" sz="1200" baseline="0" dirty="0" smtClean="0"/>
              <a:t>again to </a:t>
            </a:r>
            <a:r>
              <a:rPr lang="en-US" sz="1200" baseline="0" dirty="0"/>
              <a:t>explain for the </a:t>
            </a:r>
            <a:r>
              <a:rPr lang="en-US" sz="1200" baseline="0" dirty="0" smtClean="0"/>
              <a:t>recording.</a:t>
            </a:r>
            <a:endParaRPr lang="en-US" sz="1200" baseline="0" dirty="0"/>
          </a:p>
          <a:p>
            <a:pPr defTabSz="966612">
              <a:defRPr/>
            </a:pPr>
            <a:r>
              <a:rPr lang="en-US" sz="1200" baseline="0" dirty="0" smtClean="0"/>
              <a:t>[IF NOT] </a:t>
            </a:r>
            <a:r>
              <a:rPr lang="en-US" sz="1200" baseline="0" dirty="0"/>
              <a:t>So let me explain what </a:t>
            </a:r>
            <a:r>
              <a:rPr lang="en-US" sz="1200" baseline="0" dirty="0" smtClean="0"/>
              <a:t>term this </a:t>
            </a:r>
            <a:r>
              <a:rPr lang="en-US" sz="1200" baseline="0" dirty="0"/>
              <a:t>means real quick.</a:t>
            </a:r>
          </a:p>
          <a:p>
            <a:pPr defTabSz="966612">
              <a:defRPr/>
            </a:pPr>
            <a:r>
              <a:rPr lang="en-US" sz="1200" baseline="0" dirty="0"/>
              <a:t>A person is transgender when their body’s sex doesn’t match up with their view of their </a:t>
            </a:r>
            <a:r>
              <a:rPr lang="en-US" sz="1200" baseline="0" dirty="0" smtClean="0"/>
              <a:t>mental or internal </a:t>
            </a:r>
            <a:r>
              <a:rPr lang="en-US" sz="1200" baseline="0" dirty="0"/>
              <a:t>gender. Studies have shown that gender really can be quite fluid and not just “man” or “woman”, and that bodies don’t even really fit into this either-or system all the time. There’s lots more research out there now than when I was </a:t>
            </a:r>
            <a:r>
              <a:rPr lang="en-US" sz="1200" baseline="0" dirty="0" smtClean="0"/>
              <a:t>kid. If you haven’t, I really recommend learning about it. It’s more and more likely you’ll run into a trans person at some point.</a:t>
            </a:r>
          </a:p>
          <a:p>
            <a:pPr marL="0" marR="0" lvl="0" indent="0" algn="l" defTabSz="966612" rtl="0" eaLnBrk="1" fontAlgn="auto" latinLnBrk="0" hangingPunct="1">
              <a:lnSpc>
                <a:spcPct val="100000"/>
              </a:lnSpc>
              <a:spcBef>
                <a:spcPts val="0"/>
              </a:spcBef>
              <a:spcAft>
                <a:spcPts val="0"/>
              </a:spcAft>
              <a:buClrTx/>
              <a:buSzTx/>
              <a:buFontTx/>
              <a:buNone/>
              <a:tabLst/>
              <a:defRPr/>
            </a:pPr>
            <a:r>
              <a:rPr lang="en-US" sz="1200" baseline="0" dirty="0" smtClean="0"/>
              <a:t>Anyway, for me, this meant that I was a woman but wasn’t born in a female body.</a:t>
            </a:r>
          </a:p>
        </p:txBody>
      </p:sp>
      <p:sp>
        <p:nvSpPr>
          <p:cNvPr id="4" name="Slide Number Placeholder 3"/>
          <p:cNvSpPr>
            <a:spLocks noGrp="1"/>
          </p:cNvSpPr>
          <p:nvPr>
            <p:ph type="sldNum" sz="quarter" idx="10"/>
          </p:nvPr>
        </p:nvSpPr>
        <p:spPr/>
        <p:txBody>
          <a:bodyPr/>
          <a:lstStyle/>
          <a:p>
            <a:fld id="{1BFB5085-31C8-415E-9F01-B0CD56F5E758}" type="slidenum">
              <a:rPr lang="en-US" smtClean="0"/>
              <a:t>4</a:t>
            </a:fld>
            <a:endParaRPr lang="en-US"/>
          </a:p>
        </p:txBody>
      </p:sp>
    </p:spTree>
    <p:extLst>
      <p:ext uri="{BB962C8B-B14F-4D97-AF65-F5344CB8AC3E}">
        <p14:creationId xmlns:p14="http://schemas.microsoft.com/office/powerpoint/2010/main" val="3787457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And when Kansas City started the Heartland Trans </a:t>
            </a:r>
            <a:r>
              <a:rPr lang="en-US" i="0" baseline="0" dirty="0" smtClean="0"/>
              <a:t>Chorus this year, </a:t>
            </a:r>
            <a:r>
              <a:rPr lang="en-US" i="0" baseline="0" dirty="0" smtClean="0"/>
              <a:t>I joined. And I sung at </a:t>
            </a:r>
            <a:r>
              <a:rPr lang="en-US" i="0" baseline="0" dirty="0" smtClean="0"/>
              <a:t>Pride. </a:t>
            </a:r>
            <a:r>
              <a:rPr lang="en-US" i="0" baseline="0" dirty="0" smtClean="0"/>
              <a:t>In front of people! And then I tried out for the Kansas City Women’s Chorus two weeks ago…</a:t>
            </a:r>
          </a:p>
          <a:p>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40</a:t>
            </a:fld>
            <a:endParaRPr lang="en-US"/>
          </a:p>
        </p:txBody>
      </p:sp>
    </p:spTree>
    <p:extLst>
      <p:ext uri="{BB962C8B-B14F-4D97-AF65-F5344CB8AC3E}">
        <p14:creationId xmlns:p14="http://schemas.microsoft.com/office/powerpoint/2010/main" val="4218003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I didn’t make it. </a:t>
            </a:r>
            <a:r>
              <a:rPr lang="en-US" i="0" baseline="0" dirty="0" smtClean="0"/>
              <a:t>This is my rejection email. I </a:t>
            </a:r>
            <a:r>
              <a:rPr lang="en-US" i="0" baseline="0" dirty="0" smtClean="0"/>
              <a:t>was disappointed. I felt </a:t>
            </a:r>
            <a:r>
              <a:rPr lang="en-US" i="0" baseline="0" dirty="0" smtClean="0"/>
              <a:t>kind of like </a:t>
            </a:r>
            <a:r>
              <a:rPr lang="en-US" i="0" baseline="0" dirty="0" smtClean="0"/>
              <a:t>a </a:t>
            </a:r>
            <a:r>
              <a:rPr lang="en-US" i="0" baseline="0" dirty="0" smtClean="0"/>
              <a:t>failure. </a:t>
            </a:r>
            <a:r>
              <a:rPr lang="en-US" i="0" baseline="0" dirty="0" smtClean="0"/>
              <a:t>But the director wants to </a:t>
            </a:r>
            <a:r>
              <a:rPr lang="en-US" i="0" baseline="0" dirty="0" smtClean="0"/>
              <a:t>work </a:t>
            </a:r>
            <a:r>
              <a:rPr lang="en-US" i="0" baseline="0" dirty="0" smtClean="0"/>
              <a:t>with </a:t>
            </a:r>
            <a:r>
              <a:rPr lang="en-US" i="0" baseline="0" dirty="0" smtClean="0"/>
              <a:t>me, coach me. </a:t>
            </a:r>
            <a:r>
              <a:rPr lang="en-US" i="0" baseline="0" dirty="0" smtClean="0"/>
              <a:t>She sees my potential. So </a:t>
            </a:r>
            <a:r>
              <a:rPr lang="en-US" i="0" baseline="0" dirty="0" smtClean="0"/>
              <a:t>we’re scheduling time to work together now. [WATER] I believe embracing vulnerability helps our teams too.</a:t>
            </a:r>
          </a:p>
          <a:p>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41</a:t>
            </a:fld>
            <a:endParaRPr lang="en-US"/>
          </a:p>
        </p:txBody>
      </p:sp>
    </p:spTree>
    <p:extLst>
      <p:ext uri="{BB962C8B-B14F-4D97-AF65-F5344CB8AC3E}">
        <p14:creationId xmlns:p14="http://schemas.microsoft.com/office/powerpoint/2010/main" val="40902494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As </a:t>
            </a:r>
            <a:r>
              <a:rPr lang="en-US" i="0" baseline="0" dirty="0" smtClean="0"/>
              <a:t>I mentioned before, not </a:t>
            </a:r>
            <a:r>
              <a:rPr lang="en-US" i="0" baseline="0" dirty="0" smtClean="0"/>
              <a:t>having to fear about how we </a:t>
            </a:r>
            <a:r>
              <a:rPr lang="en-US" i="0" baseline="0" dirty="0" smtClean="0"/>
              <a:t>look to our teammates is </a:t>
            </a:r>
            <a:r>
              <a:rPr lang="en-US" i="0" baseline="0" dirty="0" smtClean="0"/>
              <a:t>amazing. </a:t>
            </a:r>
            <a:r>
              <a:rPr lang="en-US" i="0" baseline="0" dirty="0" smtClean="0"/>
              <a:t>I started a new job </a:t>
            </a:r>
            <a:r>
              <a:rPr lang="en-US" i="0" baseline="0" dirty="0" smtClean="0"/>
              <a:t>a little over 2 </a:t>
            </a:r>
            <a:r>
              <a:rPr lang="en-US" i="0" baseline="0" dirty="0" smtClean="0"/>
              <a:t>months ago. </a:t>
            </a:r>
            <a:r>
              <a:rPr lang="en-US" i="0" baseline="0" dirty="0" smtClean="0"/>
              <a:t>This is a picture of my team taken earlier this week. [PAUSE] I </a:t>
            </a:r>
            <a:r>
              <a:rPr lang="en-US" i="0" baseline="0" dirty="0" smtClean="0"/>
              <a:t>started </a:t>
            </a:r>
            <a:r>
              <a:rPr lang="en-US" i="0" baseline="0" dirty="0" smtClean="0"/>
              <a:t>this job </a:t>
            </a:r>
            <a:r>
              <a:rPr lang="en-US" i="0" baseline="0" dirty="0" smtClean="0"/>
              <a:t>knowing I would have a huge learning curve. </a:t>
            </a:r>
            <a:r>
              <a:rPr lang="en-US" i="0" baseline="0" dirty="0" smtClean="0"/>
              <a:t>I work at a </a:t>
            </a:r>
            <a:r>
              <a:rPr lang="en-US" i="0" baseline="0" dirty="0" smtClean="0"/>
              <a:t>medical science research </a:t>
            </a:r>
            <a:r>
              <a:rPr lang="en-US" i="0" baseline="0" dirty="0" smtClean="0"/>
              <a:t>institute that searches for cures for diseases and cancer. I know nothing about any of this. The </a:t>
            </a:r>
            <a:r>
              <a:rPr lang="en-US" i="0" baseline="0" dirty="0" smtClean="0"/>
              <a:t>software is so big, </a:t>
            </a:r>
            <a:r>
              <a:rPr lang="en-US" i="0" baseline="0" dirty="0" smtClean="0"/>
              <a:t>but it’s also just </a:t>
            </a:r>
            <a:r>
              <a:rPr lang="en-US" i="0" baseline="0" dirty="0" smtClean="0"/>
              <a:t>plain </a:t>
            </a:r>
            <a:r>
              <a:rPr lang="en-US" i="0" baseline="0" dirty="0" smtClean="0"/>
              <a:t>complicated because of the scientists’ </a:t>
            </a:r>
            <a:r>
              <a:rPr lang="en-US" i="0" baseline="0" dirty="0" smtClean="0"/>
              <a:t>requirements. For as often as I feel I’m not working fast </a:t>
            </a:r>
            <a:r>
              <a:rPr lang="en-US" i="0" baseline="0" dirty="0" smtClean="0"/>
              <a:t>enough or good enough, </a:t>
            </a:r>
            <a:r>
              <a:rPr lang="en-US" i="0" baseline="0" dirty="0" smtClean="0"/>
              <a:t>my team has been there encouraging me. </a:t>
            </a:r>
            <a:r>
              <a:rPr lang="en-US" i="0" baseline="0" dirty="0" smtClean="0"/>
              <a:t>They tell me they think </a:t>
            </a:r>
            <a:r>
              <a:rPr lang="en-US" i="0" baseline="0" dirty="0" smtClean="0"/>
              <a:t>I’m doing great for </a:t>
            </a:r>
            <a:r>
              <a:rPr lang="en-US" i="0" baseline="0" dirty="0" smtClean="0"/>
              <a:t>where I am. They </a:t>
            </a:r>
            <a:r>
              <a:rPr lang="en-US" i="0" baseline="0" dirty="0" smtClean="0"/>
              <a:t>are impressed how fast I learned two new </a:t>
            </a:r>
            <a:r>
              <a:rPr lang="en-US" i="0" baseline="0" dirty="0" smtClean="0"/>
              <a:t>frameworks </a:t>
            </a:r>
            <a:r>
              <a:rPr lang="en-US" i="0" baseline="0" dirty="0" smtClean="0"/>
              <a:t>in </a:t>
            </a:r>
            <a:r>
              <a:rPr lang="en-US" i="0" baseline="0" dirty="0" smtClean="0"/>
              <a:t>about a week. Most of the developers went </a:t>
            </a:r>
            <a:r>
              <a:rPr lang="en-US" i="0" baseline="0" dirty="0" smtClean="0"/>
              <a:t>to my talks at my last </a:t>
            </a:r>
            <a:r>
              <a:rPr lang="en-US" i="0" baseline="0" dirty="0" smtClean="0"/>
              <a:t>conference I spoke at. These encouragements have helped me feel less fearful. [PAUSE] Compare this to my last job where I had multiple managers that didn’t communicate with me, I had a constant fear I was doing things wrong, and got to be too nervous to ask questions. One of the highly respected senior developers actually laughed in my face when I was stuck and had to ask him a question.  [PAUSE] Imagine what we </a:t>
            </a:r>
            <a:r>
              <a:rPr lang="en-US" i="0" baseline="0" dirty="0" smtClean="0"/>
              <a:t>could we achieve if our teams were more connected, and </a:t>
            </a:r>
            <a:r>
              <a:rPr lang="en-US" i="0" baseline="0" dirty="0" smtClean="0"/>
              <a:t>we helped </a:t>
            </a:r>
            <a:r>
              <a:rPr lang="en-US" i="0" baseline="0" dirty="0" smtClean="0"/>
              <a:t>each other </a:t>
            </a:r>
            <a:r>
              <a:rPr lang="en-US" i="0" baseline="0" dirty="0" smtClean="0"/>
              <a:t>out in </a:t>
            </a:r>
            <a:r>
              <a:rPr lang="en-US" i="0" baseline="0" dirty="0" smtClean="0"/>
              <a:t>the face of feeling vulnerable</a:t>
            </a:r>
            <a:r>
              <a:rPr lang="en-US" i="0" baseline="0" dirty="0" smtClean="0"/>
              <a:t>?</a:t>
            </a:r>
            <a:endParaRPr lang="en-US" i="0" baseline="0" dirty="0" smtClean="0"/>
          </a:p>
        </p:txBody>
      </p:sp>
      <p:sp>
        <p:nvSpPr>
          <p:cNvPr id="4" name="Slide Number Placeholder 3"/>
          <p:cNvSpPr>
            <a:spLocks noGrp="1"/>
          </p:cNvSpPr>
          <p:nvPr>
            <p:ph type="sldNum" sz="quarter" idx="10"/>
          </p:nvPr>
        </p:nvSpPr>
        <p:spPr/>
        <p:txBody>
          <a:bodyPr/>
          <a:lstStyle/>
          <a:p>
            <a:fld id="{1BFB5085-31C8-415E-9F01-B0CD56F5E758}" type="slidenum">
              <a:rPr lang="en-US" smtClean="0"/>
              <a:t>42</a:t>
            </a:fld>
            <a:endParaRPr lang="en-US"/>
          </a:p>
        </p:txBody>
      </p:sp>
    </p:spTree>
    <p:extLst>
      <p:ext uri="{BB962C8B-B14F-4D97-AF65-F5344CB8AC3E}">
        <p14:creationId xmlns:p14="http://schemas.microsoft.com/office/powerpoint/2010/main" val="2418471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Vulnerability</a:t>
            </a:r>
            <a:r>
              <a:rPr lang="en-US" baseline="0" dirty="0" smtClean="0"/>
              <a:t> is scary. Secrets are scary. I should know. I admitted to a group of [##] people that I’m trans. I posted a picture of me crying </a:t>
            </a:r>
            <a:r>
              <a:rPr lang="en-US" baseline="0" dirty="0" smtClean="0"/>
              <a:t>in a restroom after publishing the scariest thing I </a:t>
            </a:r>
            <a:r>
              <a:rPr lang="en-US" baseline="0" dirty="0" smtClean="0"/>
              <a:t>ever wrote. </a:t>
            </a:r>
            <a:r>
              <a:rPr lang="en-US" baseline="0" dirty="0" smtClean="0"/>
              <a:t>This talk has made me super anxious as I wrote it, and it’s being recorded </a:t>
            </a:r>
            <a:r>
              <a:rPr lang="en-US" baseline="0" dirty="0" smtClean="0"/>
              <a:t>and going on the Internet. There’s a good chance most of my team at work is going to watch </a:t>
            </a:r>
            <a:r>
              <a:rPr lang="en-US" baseline="0" dirty="0" smtClean="0"/>
              <a:t>this too. </a:t>
            </a:r>
            <a:r>
              <a:rPr lang="en-US" baseline="0" dirty="0" smtClean="0"/>
              <a:t>There were many times I thought about emailing Ashe and saying “I changed my mind</a:t>
            </a:r>
            <a:r>
              <a:rPr lang="en-US" baseline="0" dirty="0" smtClean="0"/>
              <a:t>. I don’t think it’s time.” </a:t>
            </a:r>
            <a:r>
              <a:rPr lang="en-US" baseline="0" dirty="0" smtClean="0"/>
              <a:t>But vulnerability enhances our lives and helps us grow as people. I know I’m a better and stronger person after giving this talk, and I hope you see how this can work for you too.</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43</a:t>
            </a:fld>
            <a:endParaRPr lang="en-US"/>
          </a:p>
        </p:txBody>
      </p:sp>
    </p:spTree>
    <p:extLst>
      <p:ext uri="{BB962C8B-B14F-4D97-AF65-F5344CB8AC3E}">
        <p14:creationId xmlns:p14="http://schemas.microsoft.com/office/powerpoint/2010/main" val="2710404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close your eyes </a:t>
            </a:r>
            <a:r>
              <a:rPr lang="en-US" baseline="0" dirty="0" smtClean="0"/>
              <a:t>again for </a:t>
            </a:r>
            <a:r>
              <a:rPr lang="en-US" baseline="0" dirty="0" smtClean="0"/>
              <a:t>me. </a:t>
            </a:r>
            <a:r>
              <a:rPr lang="en-US" baseline="0" dirty="0" smtClean="0"/>
              <a:t>[PAUSE] Think </a:t>
            </a:r>
            <a:r>
              <a:rPr lang="en-US" baseline="0" dirty="0" smtClean="0"/>
              <a:t>about that best friend again. Do you feel that connection with them? </a:t>
            </a:r>
            <a:r>
              <a:rPr lang="en-US" baseline="0" dirty="0" smtClean="0"/>
              <a:t>[PAUSE] Is </a:t>
            </a:r>
            <a:r>
              <a:rPr lang="en-US" baseline="0" dirty="0" smtClean="0"/>
              <a:t>it based on liking the same kinds of pets, or is it based on something deeper? </a:t>
            </a:r>
            <a:r>
              <a:rPr lang="en-US" baseline="0" dirty="0" smtClean="0"/>
              <a:t>[PAUSE] Would </a:t>
            </a:r>
            <a:r>
              <a:rPr lang="en-US" baseline="0" dirty="0" smtClean="0"/>
              <a:t>you be able to tell them </a:t>
            </a:r>
            <a:r>
              <a:rPr lang="en-US" baseline="0" dirty="0" smtClean="0"/>
              <a:t>another secret about </a:t>
            </a:r>
            <a:r>
              <a:rPr lang="en-US" baseline="0" dirty="0" smtClean="0"/>
              <a:t>you? </a:t>
            </a:r>
            <a:r>
              <a:rPr lang="en-US" baseline="0" dirty="0" smtClean="0"/>
              <a:t>[PAUSE] What </a:t>
            </a:r>
            <a:r>
              <a:rPr lang="en-US" baseline="0" dirty="0" smtClean="0"/>
              <a:t>about your coworker or </a:t>
            </a:r>
            <a:r>
              <a:rPr lang="en-US" baseline="0" dirty="0" smtClean="0"/>
              <a:t>boss knew more about you? [PAUSE] What </a:t>
            </a:r>
            <a:r>
              <a:rPr lang="en-US" baseline="0" dirty="0" smtClean="0"/>
              <a:t>about your neighbor sitting next to you? </a:t>
            </a:r>
            <a:r>
              <a:rPr lang="en-US" baseline="0" dirty="0" smtClean="0"/>
              <a:t>[PAUSE] It </a:t>
            </a:r>
            <a:r>
              <a:rPr lang="en-US" baseline="0" dirty="0" smtClean="0"/>
              <a:t>may still be scary, but how would these relationships be if they had a more authentic you? </a:t>
            </a:r>
            <a:r>
              <a:rPr lang="en-US" baseline="0" dirty="0" smtClean="0"/>
              <a:t>[PAUSE] Would </a:t>
            </a:r>
            <a:r>
              <a:rPr lang="en-US" baseline="0" dirty="0" smtClean="0"/>
              <a:t>your work life </a:t>
            </a:r>
            <a:r>
              <a:rPr lang="en-US" baseline="0" dirty="0" smtClean="0"/>
              <a:t>improve with a more open team? [PAUSE] Open </a:t>
            </a:r>
            <a:r>
              <a:rPr lang="en-US" baseline="0" dirty="0" smtClean="0"/>
              <a:t>your eyes</a:t>
            </a:r>
            <a:r>
              <a:rPr lang="en-US" baseline="0" dirty="0" smtClean="0"/>
              <a:t>. [PAUSE] I </a:t>
            </a:r>
            <a:r>
              <a:rPr lang="en-US" baseline="0" dirty="0" smtClean="0"/>
              <a:t>challenge you to think on this. Maybe the end result isn’t as scary. Maybe things </a:t>
            </a:r>
            <a:r>
              <a:rPr lang="en-US" baseline="0" dirty="0" smtClean="0"/>
              <a:t>would be </a:t>
            </a:r>
            <a:r>
              <a:rPr lang="en-US" baseline="0" dirty="0" smtClean="0"/>
              <a:t>fine. And maybe there’s more positive power from your secrets than you </a:t>
            </a:r>
            <a:r>
              <a:rPr lang="en-US" baseline="0" dirty="0" smtClean="0"/>
              <a:t>thought possible.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44</a:t>
            </a:fld>
            <a:endParaRPr lang="en-US"/>
          </a:p>
        </p:txBody>
      </p:sp>
    </p:spTree>
    <p:extLst>
      <p:ext uri="{BB962C8B-B14F-4D97-AF65-F5344CB8AC3E}">
        <p14:creationId xmlns:p14="http://schemas.microsoft.com/office/powerpoint/2010/main" val="3588624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Sarah Withee. I’m @geekygirlsarah on Twitter. I’d love to hear your stories on how this as affected you and how you’ve embraced vulnerability.</a:t>
            </a:r>
            <a:r>
              <a:rPr lang="en-US" baseline="0" dirty="0" smtClean="0"/>
              <a:t> Please </a:t>
            </a:r>
            <a:r>
              <a:rPr lang="en-US" baseline="0" dirty="0" smtClean="0"/>
              <a:t>feel free to email </a:t>
            </a:r>
            <a:r>
              <a:rPr lang="en-US" baseline="0" dirty="0" smtClean="0"/>
              <a:t>or tweet me. Thank </a:t>
            </a:r>
            <a:r>
              <a:rPr lang="en-US" baseline="0" dirty="0" smtClean="0"/>
              <a:t>you very much.</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45</a:t>
            </a:fld>
            <a:endParaRPr lang="en-US"/>
          </a:p>
        </p:txBody>
      </p:sp>
    </p:spTree>
    <p:extLst>
      <p:ext uri="{BB962C8B-B14F-4D97-AF65-F5344CB8AC3E}">
        <p14:creationId xmlns:p14="http://schemas.microsoft.com/office/powerpoint/2010/main" val="324290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612" rtl="0" eaLnBrk="1" fontAlgn="auto" latinLnBrk="0" hangingPunct="1">
              <a:lnSpc>
                <a:spcPct val="100000"/>
              </a:lnSpc>
              <a:spcBef>
                <a:spcPts val="0"/>
              </a:spcBef>
              <a:spcAft>
                <a:spcPts val="0"/>
              </a:spcAft>
              <a:buClrTx/>
              <a:buSzTx/>
              <a:buFontTx/>
              <a:buNone/>
              <a:tabLst/>
              <a:defRPr/>
            </a:pPr>
            <a:r>
              <a:rPr lang="en-US" sz="1200" baseline="0" dirty="0" smtClean="0"/>
              <a:t>This is a picture of me when I was young. Obviously don’t look much like a little girl. I was still cute though, right? I was playing Pole Position at an arcade for my birthday party. I still think it’s a great game.</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966612" rtl="0" eaLnBrk="1" fontAlgn="auto" latinLnBrk="0" hangingPunct="1">
              <a:lnSpc>
                <a:spcPct val="100000"/>
              </a:lnSpc>
              <a:spcBef>
                <a:spcPts val="0"/>
              </a:spcBef>
              <a:spcAft>
                <a:spcPts val="0"/>
              </a:spcAft>
              <a:buClrTx/>
              <a:buSzTx/>
              <a:buFontTx/>
              <a:buNone/>
              <a:tabLst/>
              <a:defRPr/>
            </a:pPr>
            <a:r>
              <a:rPr lang="en-US" sz="1200" baseline="0" dirty="0" smtClean="0"/>
              <a:t>Anyway, the parts of my story you’ll hear today are NOT the same issues every trans person will have, but probably will be similar to many people.</a:t>
            </a:r>
          </a:p>
          <a:p>
            <a:pPr marL="0" marR="0" lvl="0" indent="0" algn="l" defTabSz="966612" rtl="0" eaLnBrk="1" fontAlgn="auto" latinLnBrk="0" hangingPunct="1">
              <a:lnSpc>
                <a:spcPct val="100000"/>
              </a:lnSpc>
              <a:spcBef>
                <a:spcPts val="0"/>
              </a:spcBef>
              <a:spcAft>
                <a:spcPts val="0"/>
              </a:spcAft>
              <a:buClrTx/>
              <a:buSzTx/>
              <a:buFontTx/>
              <a:buNone/>
              <a:tabLst/>
              <a:defRPr/>
            </a:pPr>
            <a:r>
              <a:rPr lang="en-US" sz="1200" baseline="0" dirty="0" smtClean="0"/>
              <a:t>[WATER]</a:t>
            </a:r>
            <a:endParaRPr lang="en-US" sz="1200" baseline="0" dirty="0"/>
          </a:p>
        </p:txBody>
      </p:sp>
      <p:sp>
        <p:nvSpPr>
          <p:cNvPr id="4" name="Slide Number Placeholder 3"/>
          <p:cNvSpPr>
            <a:spLocks noGrp="1"/>
          </p:cNvSpPr>
          <p:nvPr>
            <p:ph type="sldNum" sz="quarter" idx="10"/>
          </p:nvPr>
        </p:nvSpPr>
        <p:spPr/>
        <p:txBody>
          <a:bodyPr/>
          <a:lstStyle/>
          <a:p>
            <a:fld id="{1BFB5085-31C8-415E-9F01-B0CD56F5E758}" type="slidenum">
              <a:rPr lang="en-US" smtClean="0"/>
              <a:t>5</a:t>
            </a:fld>
            <a:endParaRPr lang="en-US"/>
          </a:p>
        </p:txBody>
      </p:sp>
    </p:spTree>
    <p:extLst>
      <p:ext uri="{BB962C8B-B14F-4D97-AF65-F5344CB8AC3E}">
        <p14:creationId xmlns:p14="http://schemas.microsoft.com/office/powerpoint/2010/main" val="1536836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to start off talking about being “stealth.”</a:t>
            </a:r>
          </a:p>
          <a:p>
            <a:r>
              <a:rPr lang="en-US" dirty="0" smtClean="0"/>
              <a:t>Trans people refer to being “stealth” when they blend into their</a:t>
            </a:r>
            <a:r>
              <a:rPr lang="en-US" baseline="0" dirty="0" smtClean="0"/>
              <a:t> communities and people don’t know they’re trans. [PAUSE]</a:t>
            </a:r>
            <a:endParaRPr lang="en-US" dirty="0" smtClean="0"/>
          </a:p>
          <a:p>
            <a:r>
              <a:rPr lang="en-US" dirty="0" smtClean="0"/>
              <a:t>When</a:t>
            </a:r>
            <a:r>
              <a:rPr lang="en-US" baseline="0" dirty="0" smtClean="0"/>
              <a:t> I first transitioned in 2007, I was involved i</a:t>
            </a:r>
            <a:r>
              <a:rPr lang="en-US" dirty="0" smtClean="0"/>
              <a:t>n </a:t>
            </a:r>
            <a:r>
              <a:rPr lang="en-US" dirty="0" smtClean="0"/>
              <a:t>the LGBTQ </a:t>
            </a:r>
            <a:r>
              <a:rPr lang="en-US" dirty="0" smtClean="0"/>
              <a:t>community in Kansas City. I </a:t>
            </a:r>
            <a:r>
              <a:rPr lang="en-US" dirty="0" smtClean="0"/>
              <a:t>was </a:t>
            </a:r>
            <a:r>
              <a:rPr lang="en-US" dirty="0" smtClean="0"/>
              <a:t>also very </a:t>
            </a:r>
            <a:r>
              <a:rPr lang="en-US" dirty="0" smtClean="0"/>
              <a:t>visibly </a:t>
            </a:r>
            <a:r>
              <a:rPr lang="en-US" dirty="0" smtClean="0"/>
              <a:t>trans, especially</a:t>
            </a:r>
            <a:r>
              <a:rPr lang="en-US" baseline="0" dirty="0" smtClean="0"/>
              <a:t> from having changed my appearance, name, and all that other stuff. I had dropped out of college from depression and gender issues, and in 2011 I was ready to go back. That first semester of school, I </a:t>
            </a:r>
            <a:r>
              <a:rPr lang="en-US" baseline="0" dirty="0" smtClean="0"/>
              <a:t>joined 3 </a:t>
            </a:r>
            <a:r>
              <a:rPr lang="en-US" baseline="0" dirty="0" smtClean="0"/>
              <a:t>engineering organizations and the LGBTQ one. Very quickly I got super busy and became a leader in 2 of the engineering groups, and the LGBTQ one fell to the side. Also I went back to school as a woman, as Sarah, so no one really knew about my background. I ended up going stealth. [PAUSE] </a:t>
            </a:r>
            <a:r>
              <a:rPr lang="en-US" dirty="0" smtClean="0"/>
              <a:t>It </a:t>
            </a:r>
            <a:r>
              <a:rPr lang="en-US" dirty="0" smtClean="0"/>
              <a:t>felt good to be stealth. </a:t>
            </a:r>
            <a:r>
              <a:rPr lang="en-US" dirty="0" smtClean="0"/>
              <a:t>I was around so many people that just saw me as me… as Sarah. I didn’t need</a:t>
            </a:r>
            <a:r>
              <a:rPr lang="en-US" baseline="0" dirty="0" smtClean="0"/>
              <a:t> to tell anyone. And I was doing great in school. [PAUSE] But things slowly got more difficult as the years passed. I was making new friends, good friends. I found stories of my past had to be rewritten, like “</a:t>
            </a:r>
            <a:r>
              <a:rPr lang="en-US" baseline="0" dirty="0" smtClean="0"/>
              <a:t>When I was a little boy” had to change to “when I was a little kid</a:t>
            </a:r>
            <a:r>
              <a:rPr lang="en-US" baseline="0" dirty="0" smtClean="0"/>
              <a:t>”. Some parts of my past were just easier left out. Friends knew my parents disowned me, but I usually ended up just saying this was from political belief differences. At times, I felt like I was dismissing 24 years of my life. [WATER] </a:t>
            </a:r>
            <a:r>
              <a:rPr lang="en-US" dirty="0" smtClean="0"/>
              <a:t>The </a:t>
            </a:r>
            <a:r>
              <a:rPr lang="en-US" dirty="0" smtClean="0"/>
              <a:t>closer to </a:t>
            </a:r>
            <a:r>
              <a:rPr lang="en-US" dirty="0" smtClean="0"/>
              <a:t>graduation I got, the more geek</a:t>
            </a:r>
            <a:r>
              <a:rPr lang="en-US" baseline="0" dirty="0" smtClean="0"/>
              <a:t> communities I found myself in. Slack showed up, I got more involved on Twitter, and </a:t>
            </a:r>
            <a:r>
              <a:rPr lang="en-US" dirty="0" smtClean="0"/>
              <a:t>I started speaking at conferences. I slowly met more LGBTQ people</a:t>
            </a:r>
            <a:r>
              <a:rPr lang="en-US" baseline="0" dirty="0" smtClean="0"/>
              <a:t> in tech. [PAUSE]  And slowly I started seeing these communities merging together.</a:t>
            </a:r>
            <a:endParaRPr lang="en-US" baseline="0" dirty="0" smtClean="0"/>
          </a:p>
        </p:txBody>
      </p:sp>
      <p:sp>
        <p:nvSpPr>
          <p:cNvPr id="4" name="Slide Number Placeholder 3"/>
          <p:cNvSpPr>
            <a:spLocks noGrp="1"/>
          </p:cNvSpPr>
          <p:nvPr>
            <p:ph type="sldNum" sz="quarter" idx="10"/>
          </p:nvPr>
        </p:nvSpPr>
        <p:spPr/>
        <p:txBody>
          <a:bodyPr/>
          <a:lstStyle/>
          <a:p>
            <a:fld id="{1BFB5085-31C8-415E-9F01-B0CD56F5E758}" type="slidenum">
              <a:rPr lang="en-US" smtClean="0"/>
              <a:t>6</a:t>
            </a:fld>
            <a:endParaRPr lang="en-US"/>
          </a:p>
        </p:txBody>
      </p:sp>
    </p:spTree>
    <p:extLst>
      <p:ext uri="{BB962C8B-B14F-4D97-AF65-F5344CB8AC3E}">
        <p14:creationId xmlns:p14="http://schemas.microsoft.com/office/powerpoint/2010/main" val="2910526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I felt like being stealth</a:t>
            </a:r>
            <a:r>
              <a:rPr lang="en-US" baseline="0" dirty="0" smtClean="0"/>
              <a:t> the world saw me as I wanted them to see me…</a:t>
            </a:r>
          </a:p>
          <a:p>
            <a:r>
              <a:rPr lang="en-US" baseline="0" dirty="0" smtClean="0"/>
              <a:t>[</a:t>
            </a:r>
            <a:r>
              <a:rPr lang="en-US" baseline="0" dirty="0" smtClean="0"/>
              <a:t>CLICK]</a:t>
            </a:r>
          </a:p>
          <a:p>
            <a:r>
              <a:rPr lang="en-US" baseline="0" dirty="0" smtClean="0"/>
              <a:t>… I felt a bit fake. Like I was hiding too much. I wasn’t authentic. And people would find out. Someone would out me somewhere. And I hated this idea.  [PAUSE]  I knew I had to come out before someone outed me. [PAUSE]  Twitter felt too… passé. Besides it’d probably be easily skipped in the midst of </a:t>
            </a:r>
            <a:r>
              <a:rPr lang="en-US" baseline="0" dirty="0" err="1" smtClean="0"/>
              <a:t>timefeeds</a:t>
            </a:r>
            <a:r>
              <a:rPr lang="en-US" baseline="0" dirty="0" smtClean="0"/>
              <a:t> and such. I decided I should write a blog post instead.</a:t>
            </a:r>
            <a:endParaRPr lang="en-US" dirty="0" smtClean="0"/>
          </a:p>
        </p:txBody>
      </p:sp>
      <p:sp>
        <p:nvSpPr>
          <p:cNvPr id="4" name="Slide Number Placeholder 3"/>
          <p:cNvSpPr>
            <a:spLocks noGrp="1"/>
          </p:cNvSpPr>
          <p:nvPr>
            <p:ph type="sldNum" sz="quarter" idx="10"/>
          </p:nvPr>
        </p:nvSpPr>
        <p:spPr/>
        <p:txBody>
          <a:bodyPr/>
          <a:lstStyle/>
          <a:p>
            <a:fld id="{1BFB5085-31C8-415E-9F01-B0CD56F5E758}" type="slidenum">
              <a:rPr lang="en-US" smtClean="0"/>
              <a:t>7</a:t>
            </a:fld>
            <a:endParaRPr lang="en-US"/>
          </a:p>
        </p:txBody>
      </p:sp>
    </p:spTree>
    <p:extLst>
      <p:ext uri="{BB962C8B-B14F-4D97-AF65-F5344CB8AC3E}">
        <p14:creationId xmlns:p14="http://schemas.microsoft.com/office/powerpoint/2010/main" val="1292776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I didn’t want to say “Hi, my name is Sarah. I’m trans. Have a good day.” I </a:t>
            </a:r>
            <a:r>
              <a:rPr lang="en-US" baseline="0" dirty="0" smtClean="0"/>
              <a:t>wanted </a:t>
            </a:r>
            <a:r>
              <a:rPr lang="en-US" baseline="0" dirty="0" smtClean="0"/>
              <a:t>to do something </a:t>
            </a:r>
            <a:r>
              <a:rPr lang="en-US" baseline="0" dirty="0" smtClean="0"/>
              <a:t>empowering with this. I </a:t>
            </a:r>
            <a:r>
              <a:rPr lang="en-US" baseline="0" dirty="0" smtClean="0"/>
              <a:t>wanted to help people, encourage people, share a great story they could relate to, even if </a:t>
            </a:r>
            <a:r>
              <a:rPr lang="en-US" baseline="0" dirty="0" smtClean="0"/>
              <a:t>they weren’t trans </a:t>
            </a:r>
            <a:r>
              <a:rPr lang="en-US" baseline="0" dirty="0" smtClean="0"/>
              <a:t>or LGBTQ. </a:t>
            </a:r>
          </a:p>
          <a:p>
            <a:r>
              <a:rPr lang="en-US" baseline="0" dirty="0" smtClean="0"/>
              <a:t>I knew several people have told me </a:t>
            </a:r>
            <a:r>
              <a:rPr lang="en-US" baseline="0" dirty="0" smtClean="0"/>
              <a:t>in the past they </a:t>
            </a:r>
            <a:r>
              <a:rPr lang="en-US" baseline="0" dirty="0" smtClean="0"/>
              <a:t>thought I was brave or </a:t>
            </a:r>
            <a:r>
              <a:rPr lang="en-US" baseline="0" dirty="0" smtClean="0"/>
              <a:t>courageous for transitioning. [PAUSE] What if I took the post this direction? I could talk about my story from how I wanted to be a developer, the gender issues and depression held me back, but I fought it and won! [PAUSE] I decided Medium.com would be good, since I’d get a good audience from it. I started writing it out. I </a:t>
            </a:r>
            <a:r>
              <a:rPr lang="en-US" baseline="0" dirty="0" smtClean="0"/>
              <a:t>sent </a:t>
            </a:r>
            <a:r>
              <a:rPr lang="en-US" baseline="0" dirty="0" smtClean="0"/>
              <a:t>the draft to a couple of friends, they </a:t>
            </a:r>
            <a:r>
              <a:rPr lang="en-US" baseline="0" dirty="0" smtClean="0"/>
              <a:t>offered some suggestions, and I </a:t>
            </a:r>
            <a:r>
              <a:rPr lang="en-US" baseline="0" dirty="0" smtClean="0"/>
              <a:t>modified it. I </a:t>
            </a:r>
            <a:r>
              <a:rPr lang="en-US" baseline="0" dirty="0" smtClean="0"/>
              <a:t>did 7 revisions in the end, and had a ton of reviewers. I even asked on Twitter for the last one, and </a:t>
            </a:r>
            <a:r>
              <a:rPr lang="en-US" baseline="0" dirty="0" smtClean="0"/>
              <a:t>a </a:t>
            </a:r>
            <a:r>
              <a:rPr lang="en-US" baseline="0" dirty="0" smtClean="0"/>
              <a:t>total </a:t>
            </a:r>
            <a:r>
              <a:rPr lang="en-US" baseline="0" dirty="0" smtClean="0"/>
              <a:t>stranger responded. Leigh Honeywell from Slack offered to help. We </a:t>
            </a:r>
            <a:r>
              <a:rPr lang="en-US" baseline="0" dirty="0" smtClean="0"/>
              <a:t>followed each other, but never chatted </a:t>
            </a:r>
            <a:r>
              <a:rPr lang="en-US" baseline="0" dirty="0" smtClean="0"/>
              <a:t>before, so this was probably the most awkward reviewing session ever. But she had such great constructive suggestions. [PAUSE] I kept just making small changes to an already great post, so I finally made </a:t>
            </a:r>
            <a:r>
              <a:rPr lang="en-US" baseline="0" dirty="0" smtClean="0"/>
              <a:t>a deadline: Tuesday, September 29</a:t>
            </a:r>
            <a:r>
              <a:rPr lang="en-US" baseline="30000" dirty="0" smtClean="0"/>
              <a:t>th</a:t>
            </a:r>
            <a:r>
              <a:rPr lang="en-US" baseline="0" dirty="0" smtClean="0"/>
              <a:t>. I wrote out the tweets I was going to </a:t>
            </a:r>
            <a:r>
              <a:rPr lang="en-US" baseline="0" dirty="0" smtClean="0"/>
              <a:t>post in a text editor. </a:t>
            </a:r>
            <a:r>
              <a:rPr lang="en-US" baseline="0" dirty="0" smtClean="0"/>
              <a:t>I was going to hit Publish on Medium. And it was going to </a:t>
            </a:r>
            <a:r>
              <a:rPr lang="en-US" baseline="0" dirty="0" smtClean="0"/>
              <a:t>be done. [WATER]</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8</a:t>
            </a:fld>
            <a:endParaRPr lang="en-US"/>
          </a:p>
        </p:txBody>
      </p:sp>
    </p:spTree>
    <p:extLst>
      <p:ext uri="{BB962C8B-B14F-4D97-AF65-F5344CB8AC3E}">
        <p14:creationId xmlns:p14="http://schemas.microsoft.com/office/powerpoint/2010/main" val="232310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Tuesday came. I </a:t>
            </a:r>
            <a:r>
              <a:rPr lang="en-US" dirty="0" smtClean="0"/>
              <a:t>wanted to do this during the day so more people would see</a:t>
            </a:r>
            <a:r>
              <a:rPr lang="en-US" baseline="0" dirty="0" smtClean="0"/>
              <a:t> it. So that afternoon </a:t>
            </a:r>
            <a:r>
              <a:rPr lang="en-US" dirty="0" smtClean="0"/>
              <a:t>I hit Publish on my post. It went live. </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9</a:t>
            </a:fld>
            <a:endParaRPr lang="en-US"/>
          </a:p>
        </p:txBody>
      </p:sp>
    </p:spTree>
    <p:extLst>
      <p:ext uri="{BB962C8B-B14F-4D97-AF65-F5344CB8AC3E}">
        <p14:creationId xmlns:p14="http://schemas.microsoft.com/office/powerpoint/2010/main" val="3219202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6600" spc="-120" baseline="0">
                <a:solidFill>
                  <a:schemeClr val="tx1"/>
                </a:solidFill>
                <a:latin typeface="Fira Sans" panose="020B0503050000020004" pitchFamily="34" charset="0"/>
                <a:ea typeface="Fira Sans" panose="020B05030500000200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Fira Sans" panose="020B0503050000020004" pitchFamily="34" charset="0"/>
                <a:ea typeface="Fira Sans" panose="020B05030500000200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Tree>
    <p:extLst>
      <p:ext uri="{BB962C8B-B14F-4D97-AF65-F5344CB8AC3E}">
        <p14:creationId xmlns:p14="http://schemas.microsoft.com/office/powerpoint/2010/main" val="5083789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9289183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lvl1pPr>
              <a:defRPr lang="en-US" dirty="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7837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p:txBody>
          <a:bodyPr anchor="ctr">
            <a:normAutofit/>
          </a:bodyPr>
          <a:lstStyle>
            <a:lvl1pPr marL="0" indent="0">
              <a:buClr>
                <a:schemeClr val="bg1"/>
              </a:buClr>
              <a:buFont typeface="Arial" panose="020B0604020202020204" pitchFamily="34" charset="0"/>
              <a:buNone/>
              <a:defRPr sz="4400">
                <a:solidFill>
                  <a:schemeClr val="tx1"/>
                </a:solidFill>
              </a:defRPr>
            </a:lvl1pPr>
            <a:lvl2pPr marL="347472" indent="-342900">
              <a:buClr>
                <a:schemeClr val="bg1"/>
              </a:buClr>
              <a:buFont typeface="Arial" panose="020B0604020202020204" pitchFamily="34" charset="0"/>
              <a:buChar char="•"/>
              <a:defRPr>
                <a:solidFill>
                  <a:schemeClr val="bg1"/>
                </a:solidFill>
              </a:defRPr>
            </a:lvl2pPr>
            <a:lvl3pPr marL="0" indent="0">
              <a:buClr>
                <a:schemeClr val="bg1"/>
              </a:buClr>
              <a:buFont typeface="Arial" panose="020B0604020202020204" pitchFamily="34" charset="0"/>
              <a:buNone/>
              <a:defRPr sz="4000">
                <a:solidFill>
                  <a:schemeClr val="tx1"/>
                </a:solidFill>
              </a:defRPr>
            </a:lvl3pPr>
            <a:lvl4pPr marL="0" indent="0">
              <a:buClr>
                <a:schemeClr val="bg1"/>
              </a:buClr>
              <a:buFont typeface="Arial" panose="020B0604020202020204" pitchFamily="34" charset="0"/>
              <a:buNone/>
              <a:defRPr sz="3600">
                <a:solidFill>
                  <a:schemeClr val="tx1"/>
                </a:solidFill>
              </a:defRPr>
            </a:lvl4pPr>
            <a:lvl5pPr marL="0" indent="0">
              <a:buClr>
                <a:schemeClr val="bg1"/>
              </a:buClr>
              <a:buFont typeface="Arial" panose="020B0604020202020204" pitchFamily="34" charset="0"/>
              <a:buNone/>
              <a:defRPr sz="5400">
                <a:solidFill>
                  <a:schemeClr val="tx1"/>
                </a:solidFill>
              </a:defRPr>
            </a:lvl5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80489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6600" b="0" baseline="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Fira Sans" panose="020B0503050000020004" pitchFamily="34" charset="0"/>
                <a:ea typeface="Fira Sans" panose="020B05030500000200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5929165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dirty="0"/>
            </a:lvl1pPr>
          </a:lstStyle>
          <a:p>
            <a:r>
              <a:rPr lang="en-US" dirty="0" smtClean="0"/>
              <a:t>Click to edit Master title style</a:t>
            </a:r>
            <a:endParaRPr lang="en-US" dirty="0"/>
          </a:p>
        </p:txBody>
      </p:sp>
      <p:sp>
        <p:nvSpPr>
          <p:cNvPr id="3" name="Content Placeholder 2"/>
          <p:cNvSpPr>
            <a:spLocks noGrp="1"/>
          </p:cNvSpPr>
          <p:nvPr>
            <p:ph sz="half" idx="1"/>
          </p:nvPr>
        </p:nvSpPr>
        <p:spPr>
          <a:xfrm>
            <a:off x="676656" y="1093615"/>
            <a:ext cx="5332258" cy="4671847"/>
          </a:xfrm>
        </p:spPr>
        <p:txBody>
          <a:bodyPr anchor="ct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22669" y="1093076"/>
            <a:ext cx="5367647" cy="4671847"/>
          </a:xfrm>
        </p:spPr>
        <p:txBody>
          <a:bodyPr anchor="ct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51040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lvl1pPr>
              <a:defRPr lang="en-US" dirty="0"/>
            </a:lvl1pPr>
          </a:lstStyle>
          <a:p>
            <a:r>
              <a:rPr lang="en-US" dirty="0" smtClean="0"/>
              <a:t>Click to edit Master title style</a:t>
            </a:r>
            <a:endParaRPr lang="en-US" dirty="0"/>
          </a:p>
        </p:txBody>
      </p:sp>
      <p:sp>
        <p:nvSpPr>
          <p:cNvPr id="3" name="Text Placeholder 2"/>
          <p:cNvSpPr>
            <a:spLocks noGrp="1"/>
          </p:cNvSpPr>
          <p:nvPr>
            <p:ph type="body" idx="1"/>
          </p:nvPr>
        </p:nvSpPr>
        <p:spPr>
          <a:xfrm>
            <a:off x="676656" y="1199384"/>
            <a:ext cx="5225380" cy="723400"/>
          </a:xfrm>
        </p:spPr>
        <p:txBody>
          <a:bodyPr anchor="ctr">
            <a:normAutofit/>
          </a:bodyPr>
          <a:lstStyle>
            <a:lvl1pPr marL="0" indent="0">
              <a:buNone/>
              <a:defRPr sz="2200" b="0" cap="all" baseline="0">
                <a:solidFill>
                  <a:schemeClr val="tx1"/>
                </a:solidFill>
                <a:latin typeface="Fira Sans" panose="020B0503050000020004" pitchFamily="34" charset="0"/>
                <a:ea typeface="Fira Sans" panose="020B05030500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76656" y="1919728"/>
            <a:ext cx="5225380" cy="4033756"/>
          </a:xfrm>
        </p:spPr>
        <p:txBody>
          <a:bodyPr anchor="ct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280738" y="1199446"/>
            <a:ext cx="5321453" cy="722376"/>
          </a:xfrm>
        </p:spPr>
        <p:txBody>
          <a:bodyPr anchor="ctr">
            <a:normAutofit/>
          </a:bodyPr>
          <a:lstStyle>
            <a:lvl1pPr marL="0" indent="0">
              <a:buNone/>
              <a:defRPr sz="2200" b="0" cap="all" baseline="0">
                <a:solidFill>
                  <a:schemeClr val="tx1"/>
                </a:solidFill>
                <a:latin typeface="Fira Sans" panose="020B0503050000020004" pitchFamily="34" charset="0"/>
                <a:ea typeface="Fira Sans" panose="020B05030500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80738" y="1921822"/>
            <a:ext cx="5321453" cy="4031662"/>
          </a:xfrm>
        </p:spPr>
        <p:txBody>
          <a:bodyPr anchor="ct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65195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lvl1pPr>
              <a:defRPr lang="en-US" dirty="0"/>
            </a:lvl1pPr>
          </a:lstStyle>
          <a:p>
            <a:r>
              <a:rPr lang="en-US" dirty="0" smtClean="0"/>
              <a:t>Click to edit Master title style</a:t>
            </a:r>
            <a:endParaRPr lang="en-US" dirty="0"/>
          </a:p>
        </p:txBody>
      </p:sp>
    </p:spTree>
    <p:extLst>
      <p:ext uri="{BB962C8B-B14F-4D97-AF65-F5344CB8AC3E}">
        <p14:creationId xmlns:p14="http://schemas.microsoft.com/office/powerpoint/2010/main" val="33283865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3471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smtClean="0"/>
              <a:t>Click to edit Master text styles</a:t>
            </a:r>
          </a:p>
        </p:txBody>
      </p:sp>
    </p:spTree>
    <p:extLst>
      <p:ext uri="{BB962C8B-B14F-4D97-AF65-F5344CB8AC3E}">
        <p14:creationId xmlns:p14="http://schemas.microsoft.com/office/powerpoint/2010/main" val="8090677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618950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016" y="40501"/>
            <a:ext cx="11316983" cy="105311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76656" y="1093615"/>
            <a:ext cx="10753725" cy="468425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063097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400" u="none" kern="1200" spc="-120" baseline="0">
          <a:solidFill>
            <a:schemeClr val="tx1"/>
          </a:solidFill>
          <a:latin typeface="Fira Sans" panose="020B0503050000020004" pitchFamily="34" charset="0"/>
          <a:ea typeface="Fira Sans" panose="020B0503050000020004" pitchFamily="34" charset="0"/>
          <a:cs typeface="+mj-cs"/>
        </a:defRPr>
      </a:lvl1pPr>
    </p:titleStyle>
    <p:bodyStyle>
      <a:lvl1pPr marL="91440" indent="-91440" algn="l" defTabSz="914400" rtl="0" eaLnBrk="1" latinLnBrk="0" hangingPunct="1">
        <a:lnSpc>
          <a:spcPct val="85000"/>
        </a:lnSpc>
        <a:spcBef>
          <a:spcPts val="1300"/>
        </a:spcBef>
        <a:buFont typeface="Arial" pitchFamily="34" charset="0"/>
        <a:buChar char="•"/>
        <a:defRPr sz="2800" kern="1200">
          <a:solidFill>
            <a:schemeClr val="tx1"/>
          </a:solidFill>
          <a:latin typeface="Fira Sans" panose="020B0503050000020004" pitchFamily="34" charset="0"/>
          <a:ea typeface="Fira Sans" panose="020B0503050000020004" pitchFamily="34" charset="0"/>
          <a:cs typeface="+mn-cs"/>
        </a:defRPr>
      </a:lvl1pPr>
      <a:lvl2pPr marL="347472" indent="-342900" algn="l" defTabSz="914400" rtl="0" eaLnBrk="1" latinLnBrk="0" hangingPunct="1">
        <a:lnSpc>
          <a:spcPct val="85000"/>
        </a:lnSpc>
        <a:spcBef>
          <a:spcPts val="600"/>
        </a:spcBef>
        <a:buFont typeface="Arial" pitchFamily="34" charset="0"/>
        <a:buChar char=" "/>
        <a:defRPr sz="2800" kern="1200">
          <a:solidFill>
            <a:schemeClr val="tx1"/>
          </a:solidFill>
          <a:latin typeface="Fira Sans" panose="020B0503050000020004" pitchFamily="34" charset="0"/>
          <a:ea typeface="Fira Sans" panose="020B0503050000020004" pitchFamily="34" charset="0"/>
          <a:cs typeface="+mn-cs"/>
        </a:defRPr>
      </a:lvl2pPr>
      <a:lvl3pPr marL="548640" indent="-548640" algn="l" defTabSz="914400" rtl="0" eaLnBrk="1" latinLnBrk="0" hangingPunct="1">
        <a:lnSpc>
          <a:spcPct val="85000"/>
        </a:lnSpc>
        <a:spcBef>
          <a:spcPts val="600"/>
        </a:spcBef>
        <a:buFont typeface="Arial" pitchFamily="34" charset="0"/>
        <a:buChar char=" "/>
        <a:defRPr sz="2400" i="1" kern="1200">
          <a:solidFill>
            <a:schemeClr val="tx1"/>
          </a:solidFill>
          <a:latin typeface="Fira Sans" panose="020B0503050000020004" pitchFamily="34" charset="0"/>
          <a:ea typeface="Fira Sans" panose="020B0503050000020004" pitchFamily="34" charset="0"/>
          <a:cs typeface="+mn-cs"/>
        </a:defRPr>
      </a:lvl3pPr>
      <a:lvl4pPr marL="822960" indent="-822960" algn="l" defTabSz="914400" rtl="0" eaLnBrk="1" latinLnBrk="0" hangingPunct="1">
        <a:lnSpc>
          <a:spcPct val="85000"/>
        </a:lnSpc>
        <a:spcBef>
          <a:spcPts val="600"/>
        </a:spcBef>
        <a:buFont typeface="Arial" pitchFamily="34" charset="0"/>
        <a:buChar char=" "/>
        <a:defRPr sz="2000" kern="1200">
          <a:solidFill>
            <a:schemeClr val="tx1"/>
          </a:solidFill>
          <a:latin typeface="Fira Sans" panose="020B0503050000020004" pitchFamily="34" charset="0"/>
          <a:ea typeface="Fira Sans" panose="020B0503050000020004" pitchFamily="34" charset="0"/>
          <a:cs typeface="+mn-cs"/>
        </a:defRPr>
      </a:lvl4pPr>
      <a:lvl5pPr marL="1097280" indent="-1097280" algn="l" defTabSz="914400" rtl="0" eaLnBrk="1" latinLnBrk="0" hangingPunct="1">
        <a:lnSpc>
          <a:spcPct val="85000"/>
        </a:lnSpc>
        <a:spcBef>
          <a:spcPts val="600"/>
        </a:spcBef>
        <a:buFont typeface="Arial" pitchFamily="34" charset="0"/>
        <a:buChar char=" "/>
        <a:defRPr sz="2000" kern="1200">
          <a:solidFill>
            <a:schemeClr val="tx1"/>
          </a:solidFill>
          <a:latin typeface="Fira Sans" panose="020B0503050000020004" pitchFamily="34" charset="0"/>
          <a:ea typeface="Fira Sans" panose="020B0503050000020004" pitchFamily="34" charset="0"/>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18.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033"/>
            <a:ext cx="12192000" cy="7397090"/>
          </a:xfrm>
          <a:prstGeom prst="rect">
            <a:avLst/>
          </a:prstGeom>
        </p:spPr>
      </p:pic>
      <p:sp>
        <p:nvSpPr>
          <p:cNvPr id="6" name="Rectangle 5"/>
          <p:cNvSpPr/>
          <p:nvPr/>
        </p:nvSpPr>
        <p:spPr>
          <a:xfrm>
            <a:off x="6096000" y="306060"/>
            <a:ext cx="6757851" cy="1605362"/>
          </a:xfrm>
          <a:prstGeom prst="rect">
            <a:avLst/>
          </a:prstGeom>
          <a:solidFill>
            <a:schemeClr val="tx1">
              <a:lumMod val="65000"/>
              <a:lumOff val="35000"/>
              <a:alpha val="79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Shape 122"/>
          <p:cNvSpPr>
            <a:spLocks noGrp="1"/>
          </p:cNvSpPr>
          <p:nvPr>
            <p:ph type="ctrTitle"/>
          </p:nvPr>
        </p:nvSpPr>
        <p:spPr>
          <a:xfrm>
            <a:off x="2555293" y="527538"/>
            <a:ext cx="9556632" cy="862377"/>
          </a:xfrm>
          <a:prstGeom prst="rect">
            <a:avLst/>
          </a:prstGeom>
        </p:spPr>
        <p:txBody>
          <a:bodyPr>
            <a:noAutofit/>
          </a:bodyPr>
          <a:lstStyle/>
          <a:p>
            <a:pPr algn="r" defTabSz="321945">
              <a:defRPr sz="10685"/>
            </a:pPr>
            <a:r>
              <a:rPr lang="en-US" sz="5000" u="none" dirty="0">
                <a:solidFill>
                  <a:schemeClr val="bg1"/>
                </a:solidFill>
                <a:effectLst>
                  <a:outerShdw blurRad="38100" dist="38100" dir="2700000" algn="tl">
                    <a:srgbClr val="000000">
                      <a:alpha val="43137"/>
                    </a:srgbClr>
                  </a:outerShdw>
                </a:effectLst>
              </a:rPr>
              <a:t>The Power of Secrets</a:t>
            </a:r>
            <a:endParaRPr sz="5000" u="none" dirty="0">
              <a:solidFill>
                <a:schemeClr val="bg1"/>
              </a:solidFill>
              <a:effectLst>
                <a:outerShdw blurRad="38100" dist="38100" dir="2700000" algn="tl">
                  <a:srgbClr val="000000">
                    <a:alpha val="43137"/>
                  </a:srgbClr>
                </a:outerShdw>
              </a:effectLst>
            </a:endParaRPr>
          </a:p>
        </p:txBody>
      </p:sp>
      <p:sp>
        <p:nvSpPr>
          <p:cNvPr id="7" name="Rectangle 6"/>
          <p:cNvSpPr/>
          <p:nvPr/>
        </p:nvSpPr>
        <p:spPr>
          <a:xfrm>
            <a:off x="-361423" y="5383167"/>
            <a:ext cx="7441492" cy="1600576"/>
          </a:xfrm>
          <a:prstGeom prst="rect">
            <a:avLst/>
          </a:prstGeom>
          <a:solidFill>
            <a:schemeClr val="tx1">
              <a:lumMod val="65000"/>
              <a:lumOff val="35000"/>
              <a:alpha val="79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66412" y="6144982"/>
            <a:ext cx="6757851" cy="838761"/>
          </a:xfrm>
          <a:prstGeom prst="rect">
            <a:avLst/>
          </a:prstGeom>
          <a:solidFill>
            <a:schemeClr val="tx1">
              <a:lumMod val="65000"/>
              <a:lumOff val="35000"/>
              <a:alpha val="79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Shape 123"/>
          <p:cNvSpPr>
            <a:spLocks noGrp="1"/>
          </p:cNvSpPr>
          <p:nvPr>
            <p:ph type="subTitle" sz="half" idx="1"/>
          </p:nvPr>
        </p:nvSpPr>
        <p:spPr>
          <a:xfrm>
            <a:off x="80075" y="5644661"/>
            <a:ext cx="12111925" cy="1213339"/>
          </a:xfrm>
          <a:prstGeom prst="rect">
            <a:avLst/>
          </a:prstGeom>
        </p:spPr>
        <p:txBody>
          <a:bodyPr anchor="b" anchorCtr="0">
            <a:noAutofit/>
          </a:bodyPr>
          <a:lstStyle/>
          <a:p>
            <a:pPr>
              <a:tabLst>
                <a:tab pos="1655763" algn="l"/>
                <a:tab pos="11825288" algn="r"/>
              </a:tabLst>
            </a:pPr>
            <a:r>
              <a:rPr lang="en-US" dirty="0">
                <a:solidFill>
                  <a:schemeClr val="bg1"/>
                </a:solidFill>
                <a:effectLst>
                  <a:outerShdw blurRad="38100" dist="38100" dir="2700000" algn="tl">
                    <a:srgbClr val="000000">
                      <a:alpha val="43137"/>
                    </a:srgbClr>
                  </a:outerShdw>
                </a:effectLst>
              </a:rPr>
              <a:t>Slides:	</a:t>
            </a:r>
            <a:r>
              <a:rPr lang="en-US" dirty="0" smtClean="0">
                <a:solidFill>
                  <a:schemeClr val="bg1"/>
                </a:solidFill>
                <a:effectLst>
                  <a:outerShdw blurRad="38100" dist="38100" dir="2700000" algn="tl">
                    <a:srgbClr val="000000">
                      <a:alpha val="43137"/>
                    </a:srgbClr>
                  </a:outerShdw>
                </a:effectLst>
              </a:rPr>
              <a:t>geekygirlsarah.com/secrets</a:t>
            </a:r>
          </a:p>
          <a:p>
            <a:pPr>
              <a:tabLst>
                <a:tab pos="1655763" algn="l"/>
                <a:tab pos="11825288" algn="r"/>
              </a:tabLst>
            </a:pPr>
            <a:r>
              <a:rPr lang="en-US" dirty="0" smtClean="0">
                <a:solidFill>
                  <a:schemeClr val="bg1"/>
                </a:solidFill>
                <a:effectLst>
                  <a:outerShdw blurRad="38100" dist="38100" dir="2700000" algn="tl">
                    <a:srgbClr val="000000">
                      <a:alpha val="43137"/>
                    </a:srgbClr>
                  </a:outerShdw>
                </a:effectLst>
              </a:rPr>
              <a:t>Twitter:	@geekygirlsarah	Feel free to tweet along.</a:t>
            </a:r>
            <a:endParaRPr lang="en-US" dirty="0">
              <a:solidFill>
                <a:schemeClr val="bg1"/>
              </a:solidFill>
              <a:effectLst>
                <a:outerShdw blurRad="38100" dist="38100" dir="2700000" algn="tl">
                  <a:srgbClr val="000000">
                    <a:alpha val="43137"/>
                  </a:srgbClr>
                </a:outerShdw>
              </a:effectLst>
            </a:endParaRPr>
          </a:p>
        </p:txBody>
      </p:sp>
      <p:sp>
        <p:nvSpPr>
          <p:cNvPr id="5" name="Shape 122"/>
          <p:cNvSpPr txBox="1">
            <a:spLocks/>
          </p:cNvSpPr>
          <p:nvPr/>
        </p:nvSpPr>
        <p:spPr>
          <a:xfrm>
            <a:off x="2555293" y="1231289"/>
            <a:ext cx="9556632" cy="680132"/>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6600" u="none" kern="1200" spc="-120" baseline="0">
                <a:solidFill>
                  <a:schemeClr val="tx1"/>
                </a:solidFill>
                <a:latin typeface="Fira Sans" panose="020B0503050000020004" pitchFamily="34" charset="0"/>
                <a:ea typeface="Fira Sans" panose="020B0503050000020004" pitchFamily="34" charset="0"/>
                <a:cs typeface="+mj-cs"/>
              </a:defRPr>
            </a:lvl1pPr>
          </a:lstStyle>
          <a:p>
            <a:pPr algn="r" defTabSz="321945">
              <a:defRPr sz="10685"/>
            </a:pPr>
            <a:r>
              <a:rPr lang="en-US" sz="3600" dirty="0" smtClean="0">
                <a:solidFill>
                  <a:schemeClr val="bg1"/>
                </a:solidFill>
                <a:effectLst>
                  <a:outerShdw blurRad="38100" dist="38100" dir="2700000" algn="tl">
                    <a:srgbClr val="000000">
                      <a:alpha val="43137"/>
                    </a:srgbClr>
                  </a:outerShdw>
                </a:effectLst>
              </a:rPr>
              <a:t>Sarah Withee</a:t>
            </a:r>
            <a:endParaRPr lang="en-US" sz="3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2686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113015" y="1929575"/>
            <a:ext cx="6531639" cy="1165103"/>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3016" y="3444766"/>
            <a:ext cx="6531639" cy="1163074"/>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l="1563" t="1330" r="3681" b="2084"/>
          <a:stretch/>
        </p:blipFill>
        <p:spPr>
          <a:xfrm>
            <a:off x="6831008" y="1251194"/>
            <a:ext cx="4991909" cy="4050811"/>
          </a:xfrm>
          <a:prstGeom prst="rect">
            <a:avLst/>
          </a:prstGeom>
        </p:spPr>
      </p:pic>
      <p:sp>
        <p:nvSpPr>
          <p:cNvPr id="8" name="TextBox 7"/>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54062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05" y="184193"/>
            <a:ext cx="11316983" cy="1053114"/>
          </a:xfrm>
        </p:spPr>
        <p:txBody>
          <a:bodyPr/>
          <a:lstStyle/>
          <a:p>
            <a:endParaRPr lang="en-US" dirty="0"/>
          </a:p>
        </p:txBody>
      </p:sp>
      <p:pic>
        <p:nvPicPr>
          <p:cNvPr id="2050" name="Picture 2" descr="https://d262ilb51hltx0.cloudfront.net/max/1200/1*A5AopuQxk6JuTrsFD-BZQg.png"/>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3487782" y="11396"/>
            <a:ext cx="5107577" cy="68186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0109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79131" y="-12788"/>
            <a:ext cx="13750261" cy="6870788"/>
          </a:xfrm>
          <a:prstGeom prst="rect">
            <a:avLst/>
          </a:prstGeom>
        </p:spPr>
      </p:pic>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34606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3512820" y="-30480"/>
            <a:ext cx="5166360" cy="6888480"/>
          </a:xfrm>
        </p:spPr>
      </p:pic>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90982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53614" y="205513"/>
            <a:ext cx="4906661" cy="2758060"/>
          </a:xfr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67850" y="205514"/>
            <a:ext cx="5088572" cy="275806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87247" y="3276600"/>
            <a:ext cx="5417505" cy="2862943"/>
          </a:xfrm>
          <a:prstGeom prst="rect">
            <a:avLst/>
          </a:prstGeom>
        </p:spPr>
      </p:pic>
      <p:sp>
        <p:nvSpPr>
          <p:cNvPr id="9" name="TextBox 8"/>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430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500"/>
                                        <p:tgtEl>
                                          <p:spTgt spid="6"/>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53614" y="205513"/>
            <a:ext cx="4906661" cy="2758060"/>
          </a:xfr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67850" y="205514"/>
            <a:ext cx="5088572" cy="275806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87247" y="3276600"/>
            <a:ext cx="5417505" cy="2862943"/>
          </a:xfrm>
          <a:prstGeom prst="rect">
            <a:avLst/>
          </a:prstGeom>
        </p:spPr>
      </p:pic>
      <p:sp>
        <p:nvSpPr>
          <p:cNvPr id="9" name="TextBox 8"/>
          <p:cNvSpPr txBox="1"/>
          <p:nvPr/>
        </p:nvSpPr>
        <p:spPr>
          <a:xfrm>
            <a:off x="1690255" y="173002"/>
            <a:ext cx="2795452" cy="3154710"/>
          </a:xfrm>
          <a:prstGeom prst="rect">
            <a:avLst/>
          </a:prstGeom>
          <a:noFill/>
        </p:spPr>
        <p:txBody>
          <a:bodyPr wrap="square" rtlCol="0">
            <a:spAutoFit/>
          </a:bodyPr>
          <a:lstStyle/>
          <a:p>
            <a:r>
              <a:rPr lang="en-US" sz="19900" dirty="0" smtClean="0">
                <a:solidFill>
                  <a:srgbClr val="FF0000"/>
                </a:solidFill>
              </a:rPr>
              <a:t>❌</a:t>
            </a:r>
            <a:endParaRPr lang="en-US" sz="19900" dirty="0">
              <a:solidFill>
                <a:srgbClr val="FF0000"/>
              </a:solidFill>
            </a:endParaRPr>
          </a:p>
        </p:txBody>
      </p:sp>
      <p:sp>
        <p:nvSpPr>
          <p:cNvPr id="10" name="TextBox 9"/>
          <p:cNvSpPr txBox="1"/>
          <p:nvPr/>
        </p:nvSpPr>
        <p:spPr>
          <a:xfrm>
            <a:off x="7956073" y="107449"/>
            <a:ext cx="2795452" cy="3154710"/>
          </a:xfrm>
          <a:prstGeom prst="rect">
            <a:avLst/>
          </a:prstGeom>
          <a:noFill/>
        </p:spPr>
        <p:txBody>
          <a:bodyPr wrap="square" rtlCol="0">
            <a:spAutoFit/>
          </a:bodyPr>
          <a:lstStyle/>
          <a:p>
            <a:r>
              <a:rPr lang="en-US" sz="19900" dirty="0" smtClean="0">
                <a:solidFill>
                  <a:srgbClr val="FF0000"/>
                </a:solidFill>
              </a:rPr>
              <a:t>❌</a:t>
            </a:r>
            <a:endParaRPr lang="en-US" sz="19900" dirty="0">
              <a:solidFill>
                <a:srgbClr val="FF0000"/>
              </a:solidFill>
            </a:endParaRPr>
          </a:p>
        </p:txBody>
      </p:sp>
      <p:sp>
        <p:nvSpPr>
          <p:cNvPr id="11" name="TextBox 10"/>
          <p:cNvSpPr txBox="1"/>
          <p:nvPr/>
        </p:nvSpPr>
        <p:spPr>
          <a:xfrm>
            <a:off x="4823164" y="3120225"/>
            <a:ext cx="2795452" cy="3154710"/>
          </a:xfrm>
          <a:prstGeom prst="rect">
            <a:avLst/>
          </a:prstGeom>
          <a:noFill/>
        </p:spPr>
        <p:txBody>
          <a:bodyPr wrap="square" rtlCol="0">
            <a:spAutoFit/>
          </a:bodyPr>
          <a:lstStyle/>
          <a:p>
            <a:r>
              <a:rPr lang="en-US" sz="19900" dirty="0" smtClean="0">
                <a:solidFill>
                  <a:srgbClr val="FF0000"/>
                </a:solidFill>
              </a:rPr>
              <a:t>❌</a:t>
            </a:r>
            <a:endParaRPr lang="en-US" sz="19900" dirty="0">
              <a:solidFill>
                <a:srgbClr val="FF0000"/>
              </a:solidFill>
            </a:endParaRPr>
          </a:p>
        </p:txBody>
      </p:sp>
      <p:sp>
        <p:nvSpPr>
          <p:cNvPr id="12" name="TextBox 11"/>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76093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6096000" cy="1598141"/>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53518" y="3708"/>
            <a:ext cx="6173316" cy="1594433"/>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 y="1634934"/>
            <a:ext cx="6096000" cy="172846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096000" y="1695244"/>
            <a:ext cx="6116131" cy="164166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3313393"/>
            <a:ext cx="6095999" cy="169333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111026" y="3420651"/>
            <a:ext cx="6080974" cy="158607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0" y="5006726"/>
            <a:ext cx="6060762" cy="1678459"/>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095999" y="5067757"/>
            <a:ext cx="6011037" cy="1617428"/>
          </a:xfrm>
          <a:prstGeom prst="rect">
            <a:avLst/>
          </a:prstGeom>
        </p:spPr>
      </p:pic>
      <p:sp>
        <p:nvSpPr>
          <p:cNvPr id="13" name="TextBox 12"/>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663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3" name="Content Placeholder 2"/>
          <p:cNvSpPr>
            <a:spLocks noGrp="1"/>
          </p:cNvSpPr>
          <p:nvPr>
            <p:ph idx="1"/>
          </p:nvPr>
        </p:nvSpPr>
        <p:spPr/>
        <p:txBody>
          <a:bodyPr/>
          <a:lstStyle/>
          <a:p>
            <a:endParaRPr lang="en-US" dirty="0"/>
          </a:p>
        </p:txBody>
      </p:sp>
      <p:sp>
        <p:nvSpPr>
          <p:cNvPr id="13" name="TextBox 12"/>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689703"/>
            <a:ext cx="12174761" cy="5249994"/>
          </a:xfrm>
          <a:prstGeom prst="rect">
            <a:avLst/>
          </a:prstGeom>
        </p:spPr>
      </p:pic>
    </p:spTree>
    <p:extLst>
      <p:ext uri="{BB962C8B-B14F-4D97-AF65-F5344CB8AC3E}">
        <p14:creationId xmlns:p14="http://schemas.microsoft.com/office/powerpoint/2010/main" val="374757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57947" y="2045389"/>
            <a:ext cx="4276106" cy="2232593"/>
          </a:xfrm>
          <a:prstGeom prst="rect">
            <a:avLst/>
          </a:prstGeom>
          <a:ln w="57150">
            <a:solidFill>
              <a:schemeClr val="bg1">
                <a:lumMod val="65000"/>
              </a:schemeClr>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1394" y="3645896"/>
            <a:ext cx="4831851" cy="2232593"/>
          </a:xfrm>
          <a:prstGeom prst="rect">
            <a:avLst/>
          </a:prstGeom>
          <a:ln w="57150">
            <a:solidFill>
              <a:schemeClr val="bg1">
                <a:lumMod val="65000"/>
              </a:schemeClr>
            </a:solidFill>
          </a:ln>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34609" y="3066546"/>
            <a:ext cx="4859667" cy="2232593"/>
          </a:xfrm>
          <a:prstGeom prst="rect">
            <a:avLst/>
          </a:prstGeom>
          <a:ln w="57150">
            <a:solidFill>
              <a:schemeClr val="bg1">
                <a:lumMod val="65000"/>
              </a:schemeClr>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92312" y="346444"/>
            <a:ext cx="4322916" cy="2256093"/>
          </a:xfrm>
          <a:prstGeom prst="rect">
            <a:avLst/>
          </a:prstGeom>
          <a:ln w="57150">
            <a:solidFill>
              <a:schemeClr val="bg1">
                <a:lumMod val="65000"/>
              </a:schemeClr>
            </a:solidFill>
          </a:ln>
        </p:spPr>
      </p:pic>
      <p:pic>
        <p:nvPicPr>
          <p:cNvPr id="13" name="Pictur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34609" y="452986"/>
            <a:ext cx="4345628" cy="2256093"/>
          </a:xfrm>
          <a:prstGeom prst="rect">
            <a:avLst/>
          </a:prstGeom>
          <a:ln w="57150">
            <a:solidFill>
              <a:schemeClr val="bg1">
                <a:lumMod val="65000"/>
              </a:schemeClr>
            </a:solidFill>
          </a:ln>
        </p:spPr>
      </p:pic>
      <p:pic>
        <p:nvPicPr>
          <p:cNvPr id="14" name="Picture 1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93011" y="4308769"/>
            <a:ext cx="4427996" cy="2318323"/>
          </a:xfrm>
          <a:prstGeom prst="rect">
            <a:avLst/>
          </a:prstGeom>
          <a:ln w="57150">
            <a:solidFill>
              <a:schemeClr val="bg1">
                <a:lumMod val="65000"/>
              </a:schemeClr>
            </a:solidFill>
          </a:ln>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26190" y="1763369"/>
            <a:ext cx="4276613" cy="2164158"/>
          </a:xfrm>
          <a:prstGeom prst="rect">
            <a:avLst/>
          </a:prstGeom>
          <a:ln w="57150">
            <a:solidFill>
              <a:schemeClr val="bg1">
                <a:lumMod val="65000"/>
              </a:schemeClr>
            </a:solidFill>
          </a:ln>
        </p:spPr>
      </p:pic>
      <p:pic>
        <p:nvPicPr>
          <p:cNvPr id="16" name="Picture 1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97330" y="1086526"/>
            <a:ext cx="4257560" cy="2179988"/>
          </a:xfrm>
          <a:prstGeom prst="rect">
            <a:avLst/>
          </a:prstGeom>
          <a:ln w="57150">
            <a:solidFill>
              <a:schemeClr val="bg1">
                <a:lumMod val="65000"/>
              </a:schemeClr>
            </a:solidFill>
          </a:ln>
        </p:spPr>
      </p:pic>
      <p:pic>
        <p:nvPicPr>
          <p:cNvPr id="17" name="Picture 1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671865" y="3690207"/>
            <a:ext cx="4367104" cy="3005237"/>
          </a:xfrm>
          <a:prstGeom prst="rect">
            <a:avLst/>
          </a:prstGeom>
          <a:ln w="57150">
            <a:solidFill>
              <a:schemeClr val="bg1">
                <a:lumMod val="65000"/>
              </a:schemeClr>
            </a:solidFill>
          </a:ln>
        </p:spPr>
      </p:pic>
      <p:pic>
        <p:nvPicPr>
          <p:cNvPr id="18" name="Picture 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274132" y="2481447"/>
            <a:ext cx="4410309" cy="2578453"/>
          </a:xfrm>
          <a:prstGeom prst="rect">
            <a:avLst/>
          </a:prstGeom>
          <a:ln w="57150">
            <a:solidFill>
              <a:schemeClr val="bg1">
                <a:lumMod val="65000"/>
              </a:schemeClr>
            </a:solidFill>
          </a:ln>
        </p:spPr>
      </p:pic>
      <p:pic>
        <p:nvPicPr>
          <p:cNvPr id="19" name="Picture 18"/>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8398" y="292375"/>
            <a:ext cx="3938231" cy="2467408"/>
          </a:xfrm>
          <a:prstGeom prst="rect">
            <a:avLst/>
          </a:prstGeom>
          <a:ln w="57150">
            <a:solidFill>
              <a:schemeClr val="bg1">
                <a:lumMod val="65000"/>
              </a:schemeClr>
            </a:solidFill>
          </a:ln>
        </p:spPr>
      </p:pic>
      <p:pic>
        <p:nvPicPr>
          <p:cNvPr id="20" name="Picture 1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47708" y="354352"/>
            <a:ext cx="3852309" cy="4292192"/>
          </a:xfrm>
          <a:prstGeom prst="rect">
            <a:avLst/>
          </a:prstGeom>
          <a:ln w="57150">
            <a:solidFill>
              <a:schemeClr val="bg1">
                <a:lumMod val="65000"/>
              </a:schemeClr>
            </a:solidFill>
          </a:ln>
        </p:spPr>
      </p:pic>
      <p:pic>
        <p:nvPicPr>
          <p:cNvPr id="21" name="Picture 2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031375" y="1663617"/>
            <a:ext cx="4517092" cy="2411734"/>
          </a:xfrm>
          <a:prstGeom prst="rect">
            <a:avLst/>
          </a:prstGeom>
          <a:ln w="57150">
            <a:solidFill>
              <a:schemeClr val="bg1">
                <a:lumMod val="65000"/>
              </a:schemeClr>
            </a:solidFill>
          </a:ln>
        </p:spPr>
      </p:pic>
      <p:pic>
        <p:nvPicPr>
          <p:cNvPr id="22" name="Picture 2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70883" y="3824335"/>
            <a:ext cx="4313074" cy="2750148"/>
          </a:xfrm>
          <a:prstGeom prst="rect">
            <a:avLst/>
          </a:prstGeom>
          <a:ln w="57150">
            <a:solidFill>
              <a:schemeClr val="bg1">
                <a:lumMod val="65000"/>
              </a:schemeClr>
            </a:solidFill>
          </a:ln>
        </p:spPr>
      </p:pic>
      <p:pic>
        <p:nvPicPr>
          <p:cNvPr id="23" name="Picture 22"/>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512960" y="3820979"/>
            <a:ext cx="3980839" cy="2083559"/>
          </a:xfrm>
          <a:prstGeom prst="rect">
            <a:avLst/>
          </a:prstGeom>
          <a:ln w="57150">
            <a:solidFill>
              <a:schemeClr val="bg1">
                <a:lumMod val="65000"/>
              </a:schemeClr>
            </a:solidFill>
          </a:ln>
        </p:spPr>
      </p:pic>
      <p:pic>
        <p:nvPicPr>
          <p:cNvPr id="24" name="Picture 2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50905" y="1462563"/>
            <a:ext cx="3374133" cy="4261448"/>
          </a:xfrm>
          <a:prstGeom prst="rect">
            <a:avLst/>
          </a:prstGeom>
          <a:ln w="57150">
            <a:solidFill>
              <a:schemeClr val="bg1">
                <a:lumMod val="65000"/>
              </a:schemeClr>
            </a:solidFill>
          </a:ln>
        </p:spPr>
      </p:pic>
      <p:pic>
        <p:nvPicPr>
          <p:cNvPr id="25" name="Picture 2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63830" y="3742460"/>
            <a:ext cx="4566067" cy="1853240"/>
          </a:xfrm>
          <a:prstGeom prst="rect">
            <a:avLst/>
          </a:prstGeom>
          <a:ln w="57150">
            <a:solidFill>
              <a:schemeClr val="bg1">
                <a:lumMod val="65000"/>
              </a:schemeClr>
            </a:solidFill>
          </a:ln>
        </p:spPr>
      </p:pic>
      <p:pic>
        <p:nvPicPr>
          <p:cNvPr id="26" name="Picture 2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989162" y="533565"/>
            <a:ext cx="4237012" cy="2422195"/>
          </a:xfrm>
          <a:prstGeom prst="rect">
            <a:avLst/>
          </a:prstGeom>
          <a:ln w="57150">
            <a:solidFill>
              <a:schemeClr val="bg1">
                <a:lumMod val="65000"/>
              </a:schemeClr>
            </a:solidFill>
          </a:ln>
        </p:spPr>
      </p:pic>
      <p:pic>
        <p:nvPicPr>
          <p:cNvPr id="27" name="Picture 26"/>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875726" y="804881"/>
            <a:ext cx="5269509" cy="3169075"/>
          </a:xfrm>
          <a:prstGeom prst="rect">
            <a:avLst/>
          </a:prstGeom>
          <a:ln w="57150">
            <a:solidFill>
              <a:schemeClr val="bg1">
                <a:lumMod val="65000"/>
              </a:schemeClr>
            </a:solidFill>
          </a:ln>
        </p:spPr>
      </p:pic>
      <p:pic>
        <p:nvPicPr>
          <p:cNvPr id="28" name="Picture 27"/>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752484" y="1443171"/>
            <a:ext cx="3290550" cy="3908230"/>
          </a:xfrm>
          <a:prstGeom prst="rect">
            <a:avLst/>
          </a:prstGeom>
          <a:ln w="57150">
            <a:solidFill>
              <a:schemeClr val="bg1">
                <a:lumMod val="65000"/>
              </a:schemeClr>
            </a:solidFill>
          </a:ln>
        </p:spPr>
      </p:pic>
      <p:pic>
        <p:nvPicPr>
          <p:cNvPr id="29" name="Picture 2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213120" y="3308342"/>
            <a:ext cx="6180470" cy="3064696"/>
          </a:xfrm>
          <a:prstGeom prst="rect">
            <a:avLst/>
          </a:prstGeom>
          <a:ln w="57150">
            <a:solidFill>
              <a:schemeClr val="bg1">
                <a:lumMod val="65000"/>
              </a:schemeClr>
            </a:solidFill>
          </a:ln>
        </p:spPr>
      </p:pic>
      <p:pic>
        <p:nvPicPr>
          <p:cNvPr id="30" name="Picture 29"/>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679984" y="165068"/>
            <a:ext cx="4373931" cy="3135028"/>
          </a:xfrm>
          <a:prstGeom prst="rect">
            <a:avLst/>
          </a:prstGeom>
          <a:ln w="57150">
            <a:solidFill>
              <a:schemeClr val="bg1">
                <a:lumMod val="65000"/>
              </a:schemeClr>
            </a:solidFill>
          </a:ln>
        </p:spPr>
      </p:pic>
      <p:pic>
        <p:nvPicPr>
          <p:cNvPr id="31" name="Picture 30"/>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6307259" y="157813"/>
            <a:ext cx="5066144" cy="2864992"/>
          </a:xfrm>
          <a:prstGeom prst="rect">
            <a:avLst/>
          </a:prstGeom>
          <a:ln w="57150">
            <a:solidFill>
              <a:schemeClr val="bg1">
                <a:lumMod val="65000"/>
              </a:schemeClr>
            </a:solidFill>
          </a:ln>
        </p:spPr>
      </p:pic>
      <p:pic>
        <p:nvPicPr>
          <p:cNvPr id="32" name="Picture 31"/>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453436" y="1887406"/>
            <a:ext cx="3587113" cy="4330333"/>
          </a:xfrm>
          <a:prstGeom prst="rect">
            <a:avLst/>
          </a:prstGeom>
          <a:ln w="57150">
            <a:solidFill>
              <a:schemeClr val="bg1">
                <a:lumMod val="65000"/>
              </a:schemeClr>
            </a:solidFill>
          </a:ln>
        </p:spPr>
      </p:pic>
      <p:pic>
        <p:nvPicPr>
          <p:cNvPr id="33" name="Picture 32"/>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19355" y="1727320"/>
            <a:ext cx="5038561" cy="3532981"/>
          </a:xfrm>
          <a:prstGeom prst="rect">
            <a:avLst/>
          </a:prstGeom>
          <a:ln w="57150">
            <a:solidFill>
              <a:schemeClr val="bg1">
                <a:lumMod val="65000"/>
              </a:schemeClr>
            </a:solidFill>
          </a:ln>
        </p:spPr>
      </p:pic>
      <p:pic>
        <p:nvPicPr>
          <p:cNvPr id="34" name="Picture 33"/>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137610" y="286590"/>
            <a:ext cx="3897843" cy="2074330"/>
          </a:xfrm>
          <a:prstGeom prst="rect">
            <a:avLst/>
          </a:prstGeom>
          <a:ln w="57150">
            <a:solidFill>
              <a:schemeClr val="bg1">
                <a:lumMod val="65000"/>
              </a:schemeClr>
            </a:solidFill>
          </a:ln>
        </p:spPr>
      </p:pic>
      <p:pic>
        <p:nvPicPr>
          <p:cNvPr id="35" name="Picture 34"/>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4612710" y="1627656"/>
            <a:ext cx="4585534" cy="2441954"/>
          </a:xfrm>
          <a:prstGeom prst="rect">
            <a:avLst/>
          </a:prstGeom>
          <a:ln w="57150">
            <a:solidFill>
              <a:schemeClr val="bg1">
                <a:lumMod val="65000"/>
              </a:schemeClr>
            </a:solidFill>
          </a:ln>
        </p:spPr>
      </p:pic>
      <p:pic>
        <p:nvPicPr>
          <p:cNvPr id="36" name="Picture 35"/>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1949019" y="3048856"/>
            <a:ext cx="4376940" cy="2290877"/>
          </a:xfrm>
          <a:prstGeom prst="rect">
            <a:avLst/>
          </a:prstGeom>
          <a:ln w="57150">
            <a:solidFill>
              <a:schemeClr val="bg1">
                <a:lumMod val="65000"/>
              </a:schemeClr>
            </a:solidFill>
          </a:ln>
        </p:spPr>
      </p:pic>
      <p:pic>
        <p:nvPicPr>
          <p:cNvPr id="37" name="Picture 36"/>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061688" y="2565263"/>
            <a:ext cx="4799834" cy="2689562"/>
          </a:xfrm>
          <a:prstGeom prst="rect">
            <a:avLst/>
          </a:prstGeom>
          <a:ln w="57150">
            <a:solidFill>
              <a:schemeClr val="bg1">
                <a:lumMod val="65000"/>
              </a:schemeClr>
            </a:solidFill>
          </a:ln>
        </p:spPr>
      </p:pic>
      <p:pic>
        <p:nvPicPr>
          <p:cNvPr id="38" name="Picture 37"/>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3250766" y="1178969"/>
            <a:ext cx="5695673" cy="3668567"/>
          </a:xfrm>
          <a:prstGeom prst="rect">
            <a:avLst/>
          </a:prstGeom>
          <a:ln w="57150">
            <a:solidFill>
              <a:schemeClr val="bg1">
                <a:lumMod val="65000"/>
              </a:schemeClr>
            </a:solidFill>
          </a:ln>
        </p:spPr>
      </p:pic>
      <p:sp>
        <p:nvSpPr>
          <p:cNvPr id="39" name="TextBox 38"/>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6073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50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childTnLst>
                                </p:cTn>
                              </p:par>
                            </p:childTnLst>
                          </p:cTn>
                        </p:par>
                        <p:par>
                          <p:cTn id="20" fill="hold">
                            <p:stCondLst>
                              <p:cond delay="6500"/>
                            </p:stCondLst>
                            <p:childTnLst>
                              <p:par>
                                <p:cTn id="21" presetID="10" presetClass="entr" presetSubtype="0" fill="hold" nodeType="afterEffect">
                                  <p:stCondLst>
                                    <p:cond delay="7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childTnLst>
                          </p:cTn>
                        </p:par>
                        <p:par>
                          <p:cTn id="24" fill="hold">
                            <p:stCondLst>
                              <p:cond delay="8000"/>
                            </p:stCondLst>
                            <p:childTnLst>
                              <p:par>
                                <p:cTn id="25" presetID="10" presetClass="entr" presetSubtype="0" fill="hold" nodeType="after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childTnLst>
                          </p:cTn>
                        </p:par>
                        <p:par>
                          <p:cTn id="28" fill="hold">
                            <p:stCondLst>
                              <p:cond delay="9250"/>
                            </p:stCondLst>
                            <p:childTnLst>
                              <p:par>
                                <p:cTn id="29" presetID="10" presetClass="entr" presetSubtype="0" fill="hold" nodeType="afterEffect">
                                  <p:stCondLst>
                                    <p:cond delay="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750"/>
                                        <p:tgtEl>
                                          <p:spTgt spid="15"/>
                                        </p:tgtEl>
                                      </p:cBhvr>
                                    </p:animEffect>
                                  </p:childTnLst>
                                </p:cTn>
                              </p:par>
                            </p:childTnLst>
                          </p:cTn>
                        </p:par>
                        <p:par>
                          <p:cTn id="32" fill="hold">
                            <p:stCondLst>
                              <p:cond delay="10500"/>
                            </p:stCondLst>
                            <p:childTnLst>
                              <p:par>
                                <p:cTn id="33" presetID="10" presetClass="entr" presetSubtype="0" fill="hold" nodeType="after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750"/>
                                        <p:tgtEl>
                                          <p:spTgt spid="16"/>
                                        </p:tgtEl>
                                      </p:cBhvr>
                                    </p:animEffect>
                                  </p:childTnLst>
                                </p:cTn>
                              </p:par>
                            </p:childTnLst>
                          </p:cTn>
                        </p:par>
                        <p:par>
                          <p:cTn id="36" fill="hold">
                            <p:stCondLst>
                              <p:cond delay="11750"/>
                            </p:stCondLst>
                            <p:childTnLst>
                              <p:par>
                                <p:cTn id="37" presetID="10" presetClass="entr" presetSubtype="0" fill="hold" nodeType="afterEffect">
                                  <p:stCondLst>
                                    <p:cond delay="50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750"/>
                                        <p:tgtEl>
                                          <p:spTgt spid="17"/>
                                        </p:tgtEl>
                                      </p:cBhvr>
                                    </p:animEffect>
                                  </p:childTnLst>
                                </p:cTn>
                              </p:par>
                            </p:childTnLst>
                          </p:cTn>
                        </p:par>
                        <p:par>
                          <p:cTn id="40" fill="hold">
                            <p:stCondLst>
                              <p:cond delay="13000"/>
                            </p:stCondLst>
                            <p:childTnLst>
                              <p:par>
                                <p:cTn id="41" presetID="10" presetClass="entr" presetSubtype="0" fill="hold" nodeType="after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750"/>
                                        <p:tgtEl>
                                          <p:spTgt spid="18"/>
                                        </p:tgtEl>
                                      </p:cBhvr>
                                    </p:animEffect>
                                  </p:childTnLst>
                                </p:cTn>
                              </p:par>
                            </p:childTnLst>
                          </p:cTn>
                        </p:par>
                        <p:par>
                          <p:cTn id="44" fill="hold">
                            <p:stCondLst>
                              <p:cond delay="14000"/>
                            </p:stCondLst>
                            <p:childTnLst>
                              <p:par>
                                <p:cTn id="45" presetID="10" presetClass="entr" presetSubtype="0" fill="hold" nodeType="after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750"/>
                                        <p:tgtEl>
                                          <p:spTgt spid="19"/>
                                        </p:tgtEl>
                                      </p:cBhvr>
                                    </p:animEffect>
                                  </p:childTnLst>
                                </p:cTn>
                              </p:par>
                            </p:childTnLst>
                          </p:cTn>
                        </p:par>
                        <p:par>
                          <p:cTn id="48" fill="hold">
                            <p:stCondLst>
                              <p:cond delay="15000"/>
                            </p:stCondLst>
                            <p:childTnLst>
                              <p:par>
                                <p:cTn id="49" presetID="10" presetClass="entr" presetSubtype="0" fill="hold" nodeType="afterEffect">
                                  <p:stCondLst>
                                    <p:cond delay="25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750"/>
                                        <p:tgtEl>
                                          <p:spTgt spid="20"/>
                                        </p:tgtEl>
                                      </p:cBhvr>
                                    </p:animEffect>
                                  </p:childTnLst>
                                </p:cTn>
                              </p:par>
                            </p:childTnLst>
                          </p:cTn>
                        </p:par>
                        <p:par>
                          <p:cTn id="52" fill="hold">
                            <p:stCondLst>
                              <p:cond delay="16000"/>
                            </p:stCondLst>
                            <p:childTnLst>
                              <p:par>
                                <p:cTn id="53" presetID="10" presetClass="entr" presetSubtype="0" fill="hold" nodeType="afterEffect">
                                  <p:stCondLst>
                                    <p:cond delay="25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750"/>
                                        <p:tgtEl>
                                          <p:spTgt spid="21"/>
                                        </p:tgtEl>
                                      </p:cBhvr>
                                    </p:animEffect>
                                  </p:childTnLst>
                                </p:cTn>
                              </p:par>
                            </p:childTnLst>
                          </p:cTn>
                        </p:par>
                        <p:par>
                          <p:cTn id="56" fill="hold">
                            <p:stCondLst>
                              <p:cond delay="17000"/>
                            </p:stCondLst>
                            <p:childTnLst>
                              <p:par>
                                <p:cTn id="57" presetID="10" presetClass="entr" presetSubtype="0" fill="hold" nodeType="afterEffect">
                                  <p:stCondLst>
                                    <p:cond delay="25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750"/>
                                        <p:tgtEl>
                                          <p:spTgt spid="22"/>
                                        </p:tgtEl>
                                      </p:cBhvr>
                                    </p:animEffect>
                                  </p:childTnLst>
                                </p:cTn>
                              </p:par>
                            </p:childTnLst>
                          </p:cTn>
                        </p:par>
                        <p:par>
                          <p:cTn id="60" fill="hold">
                            <p:stCondLst>
                              <p:cond delay="18000"/>
                            </p:stCondLst>
                            <p:childTnLst>
                              <p:par>
                                <p:cTn id="61" presetID="10" presetClass="entr" presetSubtype="0" fill="hold" nodeType="afterEffect">
                                  <p:stCondLst>
                                    <p:cond delay="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750"/>
                                        <p:tgtEl>
                                          <p:spTgt spid="23"/>
                                        </p:tgtEl>
                                      </p:cBhvr>
                                    </p:animEffect>
                                  </p:childTnLst>
                                </p:cTn>
                              </p:par>
                            </p:childTnLst>
                          </p:cTn>
                        </p:par>
                        <p:par>
                          <p:cTn id="64" fill="hold">
                            <p:stCondLst>
                              <p:cond delay="19000"/>
                            </p:stCondLst>
                            <p:childTnLst>
                              <p:par>
                                <p:cTn id="65" presetID="10" presetClass="entr" presetSubtype="0" fill="hold" nodeType="afterEffect">
                                  <p:stCondLst>
                                    <p:cond delay="25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50"/>
                                        <p:tgtEl>
                                          <p:spTgt spid="24"/>
                                        </p:tgtEl>
                                      </p:cBhvr>
                                    </p:animEffect>
                                  </p:childTnLst>
                                </p:cTn>
                              </p:par>
                            </p:childTnLst>
                          </p:cTn>
                        </p:par>
                        <p:par>
                          <p:cTn id="68" fill="hold">
                            <p:stCondLst>
                              <p:cond delay="20000"/>
                            </p:stCondLst>
                            <p:childTnLst>
                              <p:par>
                                <p:cTn id="69" presetID="10" presetClass="entr" presetSubtype="0" fill="hold" nodeType="afterEffect">
                                  <p:stCondLst>
                                    <p:cond delay="25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750"/>
                                        <p:tgtEl>
                                          <p:spTgt spid="25"/>
                                        </p:tgtEl>
                                      </p:cBhvr>
                                    </p:animEffect>
                                  </p:childTnLst>
                                </p:cTn>
                              </p:par>
                            </p:childTnLst>
                          </p:cTn>
                        </p:par>
                        <p:par>
                          <p:cTn id="72" fill="hold">
                            <p:stCondLst>
                              <p:cond delay="21000"/>
                            </p:stCondLst>
                            <p:childTnLst>
                              <p:par>
                                <p:cTn id="73" presetID="10" presetClass="entr" presetSubtype="0" fill="hold" nodeType="afterEffect">
                                  <p:stCondLst>
                                    <p:cond delay="25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750"/>
                                        <p:tgtEl>
                                          <p:spTgt spid="26"/>
                                        </p:tgtEl>
                                      </p:cBhvr>
                                    </p:animEffect>
                                  </p:childTnLst>
                                </p:cTn>
                              </p:par>
                            </p:childTnLst>
                          </p:cTn>
                        </p:par>
                        <p:par>
                          <p:cTn id="76" fill="hold">
                            <p:stCondLst>
                              <p:cond delay="22000"/>
                            </p:stCondLst>
                            <p:childTnLst>
                              <p:par>
                                <p:cTn id="77" presetID="10" presetClass="entr" presetSubtype="0" fill="hold" nodeType="afterEffect">
                                  <p:stCondLst>
                                    <p:cond delay="25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750"/>
                                        <p:tgtEl>
                                          <p:spTgt spid="27"/>
                                        </p:tgtEl>
                                      </p:cBhvr>
                                    </p:animEffect>
                                  </p:childTnLst>
                                </p:cTn>
                              </p:par>
                            </p:childTnLst>
                          </p:cTn>
                        </p:par>
                        <p:par>
                          <p:cTn id="80" fill="hold">
                            <p:stCondLst>
                              <p:cond delay="23000"/>
                            </p:stCondLst>
                            <p:childTnLst>
                              <p:par>
                                <p:cTn id="81" presetID="10" presetClass="entr" presetSubtype="0" fill="hold" nodeType="afterEffect">
                                  <p:stCondLst>
                                    <p:cond delay="25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750"/>
                                        <p:tgtEl>
                                          <p:spTgt spid="28"/>
                                        </p:tgtEl>
                                      </p:cBhvr>
                                    </p:animEffect>
                                  </p:childTnLst>
                                </p:cTn>
                              </p:par>
                            </p:childTnLst>
                          </p:cTn>
                        </p:par>
                        <p:par>
                          <p:cTn id="84" fill="hold">
                            <p:stCondLst>
                              <p:cond delay="24000"/>
                            </p:stCondLst>
                            <p:childTnLst>
                              <p:par>
                                <p:cTn id="85" presetID="10" presetClass="entr" presetSubtype="0" fill="hold" nodeType="afterEffect">
                                  <p:stCondLst>
                                    <p:cond delay="25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750"/>
                                        <p:tgtEl>
                                          <p:spTgt spid="29"/>
                                        </p:tgtEl>
                                      </p:cBhvr>
                                    </p:animEffect>
                                  </p:childTnLst>
                                </p:cTn>
                              </p:par>
                            </p:childTnLst>
                          </p:cTn>
                        </p:par>
                        <p:par>
                          <p:cTn id="88" fill="hold">
                            <p:stCondLst>
                              <p:cond delay="25000"/>
                            </p:stCondLst>
                            <p:childTnLst>
                              <p:par>
                                <p:cTn id="89" presetID="10" presetClass="entr" presetSubtype="0" fill="hold" nodeType="afterEffect">
                                  <p:stCondLst>
                                    <p:cond delay="25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750"/>
                                        <p:tgtEl>
                                          <p:spTgt spid="30"/>
                                        </p:tgtEl>
                                      </p:cBhvr>
                                    </p:animEffect>
                                  </p:childTnLst>
                                </p:cTn>
                              </p:par>
                            </p:childTnLst>
                          </p:cTn>
                        </p:par>
                        <p:par>
                          <p:cTn id="92" fill="hold">
                            <p:stCondLst>
                              <p:cond delay="26000"/>
                            </p:stCondLst>
                            <p:childTnLst>
                              <p:par>
                                <p:cTn id="93" presetID="10" presetClass="entr" presetSubtype="0" fill="hold" nodeType="afterEffect">
                                  <p:stCondLst>
                                    <p:cond delay="25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750"/>
                                        <p:tgtEl>
                                          <p:spTgt spid="31"/>
                                        </p:tgtEl>
                                      </p:cBhvr>
                                    </p:animEffect>
                                  </p:childTnLst>
                                </p:cTn>
                              </p:par>
                            </p:childTnLst>
                          </p:cTn>
                        </p:par>
                        <p:par>
                          <p:cTn id="96" fill="hold">
                            <p:stCondLst>
                              <p:cond delay="27000"/>
                            </p:stCondLst>
                            <p:childTnLst>
                              <p:par>
                                <p:cTn id="97" presetID="10" presetClass="entr" presetSubtype="0" fill="hold" nodeType="afterEffect">
                                  <p:stCondLst>
                                    <p:cond delay="25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750"/>
                                        <p:tgtEl>
                                          <p:spTgt spid="32"/>
                                        </p:tgtEl>
                                      </p:cBhvr>
                                    </p:animEffect>
                                  </p:childTnLst>
                                </p:cTn>
                              </p:par>
                            </p:childTnLst>
                          </p:cTn>
                        </p:par>
                        <p:par>
                          <p:cTn id="100" fill="hold">
                            <p:stCondLst>
                              <p:cond delay="28000"/>
                            </p:stCondLst>
                            <p:childTnLst>
                              <p:par>
                                <p:cTn id="101" presetID="10" presetClass="entr" presetSubtype="0" fill="hold" nodeType="afterEffect">
                                  <p:stCondLst>
                                    <p:cond delay="25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750"/>
                                        <p:tgtEl>
                                          <p:spTgt spid="33"/>
                                        </p:tgtEl>
                                      </p:cBhvr>
                                    </p:animEffect>
                                  </p:childTnLst>
                                </p:cTn>
                              </p:par>
                            </p:childTnLst>
                          </p:cTn>
                        </p:par>
                        <p:par>
                          <p:cTn id="104" fill="hold">
                            <p:stCondLst>
                              <p:cond delay="29000"/>
                            </p:stCondLst>
                            <p:childTnLst>
                              <p:par>
                                <p:cTn id="105" presetID="10" presetClass="entr" presetSubtype="0" fill="hold" nodeType="afterEffect">
                                  <p:stCondLst>
                                    <p:cond delay="25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750"/>
                                        <p:tgtEl>
                                          <p:spTgt spid="34"/>
                                        </p:tgtEl>
                                      </p:cBhvr>
                                    </p:animEffect>
                                  </p:childTnLst>
                                </p:cTn>
                              </p:par>
                            </p:childTnLst>
                          </p:cTn>
                        </p:par>
                        <p:par>
                          <p:cTn id="108" fill="hold">
                            <p:stCondLst>
                              <p:cond delay="30000"/>
                            </p:stCondLst>
                            <p:childTnLst>
                              <p:par>
                                <p:cTn id="109" presetID="10" presetClass="entr" presetSubtype="0" fill="hold" nodeType="afterEffect">
                                  <p:stCondLst>
                                    <p:cond delay="25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750"/>
                                        <p:tgtEl>
                                          <p:spTgt spid="35"/>
                                        </p:tgtEl>
                                      </p:cBhvr>
                                    </p:animEffect>
                                  </p:childTnLst>
                                </p:cTn>
                              </p:par>
                            </p:childTnLst>
                          </p:cTn>
                        </p:par>
                        <p:par>
                          <p:cTn id="112" fill="hold">
                            <p:stCondLst>
                              <p:cond delay="31000"/>
                            </p:stCondLst>
                            <p:childTnLst>
                              <p:par>
                                <p:cTn id="113" presetID="10" presetClass="entr" presetSubtype="0" fill="hold" nodeType="afterEffect">
                                  <p:stCondLst>
                                    <p:cond delay="25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750"/>
                                        <p:tgtEl>
                                          <p:spTgt spid="36"/>
                                        </p:tgtEl>
                                      </p:cBhvr>
                                    </p:animEffect>
                                  </p:childTnLst>
                                </p:cTn>
                              </p:par>
                            </p:childTnLst>
                          </p:cTn>
                        </p:par>
                        <p:par>
                          <p:cTn id="116" fill="hold">
                            <p:stCondLst>
                              <p:cond delay="32000"/>
                            </p:stCondLst>
                            <p:childTnLst>
                              <p:par>
                                <p:cTn id="117" presetID="10" presetClass="entr" presetSubtype="0" fill="hold" nodeType="afterEffect">
                                  <p:stCondLst>
                                    <p:cond delay="25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750"/>
                                        <p:tgtEl>
                                          <p:spTgt spid="37"/>
                                        </p:tgtEl>
                                      </p:cBhvr>
                                    </p:animEffect>
                                  </p:childTnLst>
                                </p:cTn>
                              </p:par>
                            </p:childTnLst>
                          </p:cTn>
                        </p:par>
                        <p:par>
                          <p:cTn id="120" fill="hold">
                            <p:stCondLst>
                              <p:cond delay="33000"/>
                            </p:stCondLst>
                            <p:childTnLst>
                              <p:par>
                                <p:cTn id="121" presetID="10" presetClass="entr" presetSubtype="0" fill="hold" nodeType="afterEffect">
                                  <p:stCondLst>
                                    <p:cond delay="250"/>
                                  </p:stCondLst>
                                  <p:childTnLst>
                                    <p:set>
                                      <p:cBhvr>
                                        <p:cTn id="122" dur="1" fill="hold">
                                          <p:stCondLst>
                                            <p:cond delay="0"/>
                                          </p:stCondLst>
                                        </p:cTn>
                                        <p:tgtEl>
                                          <p:spTgt spid="38"/>
                                        </p:tgtEl>
                                        <p:attrNameLst>
                                          <p:attrName>style.visibility</p:attrName>
                                        </p:attrNameLst>
                                      </p:cBhvr>
                                      <p:to>
                                        <p:strVal val="visible"/>
                                      </p:to>
                                    </p:set>
                                    <p:animEffect transition="in" filter="fade">
                                      <p:cBhvr>
                                        <p:cTn id="123"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a:ext>
            </a:extLst>
          </a:blip>
          <a:stretch>
            <a:fillRect/>
          </a:stretch>
        </p:blipFill>
        <p:spPr>
          <a:xfrm>
            <a:off x="2070847" y="185356"/>
            <a:ext cx="8050306" cy="6503271"/>
          </a:xfrm>
          <a:prstGeom prst="rect">
            <a:avLst/>
          </a:prstGeom>
        </p:spPr>
      </p:pic>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1457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0" y="6033"/>
            <a:ext cx="12192000" cy="7397090"/>
          </a:xfrm>
          <a:prstGeom prst="rect">
            <a:avLst/>
          </a:prstGeom>
        </p:spPr>
      </p:pic>
    </p:spTree>
    <p:extLst>
      <p:ext uri="{BB962C8B-B14F-4D97-AF65-F5344CB8AC3E}">
        <p14:creationId xmlns:p14="http://schemas.microsoft.com/office/powerpoint/2010/main" val="416365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6568" y="409833"/>
            <a:ext cx="11144431" cy="5930776"/>
          </a:xfrm>
          <a:prstGeom prst="rect">
            <a:avLst/>
          </a:prstGeom>
        </p:spPr>
      </p:pic>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27238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404937"/>
            <a:ext cx="12192000" cy="4048125"/>
          </a:xfrm>
          <a:prstGeom prst="rect">
            <a:avLst/>
          </a:prstGeom>
        </p:spPr>
      </p:pic>
    </p:spTree>
    <p:extLst>
      <p:ext uri="{BB962C8B-B14F-4D97-AF65-F5344CB8AC3E}">
        <p14:creationId xmlns:p14="http://schemas.microsoft.com/office/powerpoint/2010/main" val="73521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2624" y="462537"/>
            <a:ext cx="9846751" cy="5704325"/>
          </a:xfrm>
          <a:prstGeom prst="rect">
            <a:avLst/>
          </a:prstGeom>
        </p:spPr>
      </p:pic>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9224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3640" y="4717"/>
            <a:ext cx="7289739" cy="6853283"/>
          </a:xfrm>
          <a:prstGeom prst="rect">
            <a:avLst/>
          </a:prstGeom>
        </p:spPr>
      </p:pic>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49045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836096" y="0"/>
            <a:ext cx="10519808" cy="6858000"/>
          </a:xfrm>
          <a:prstGeom prst="rect">
            <a:avLst/>
          </a:prstGeom>
        </p:spPr>
      </p:pic>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5690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mayalunachristobel.com/wordpress/wp-content/uploads/2014/09/dark-alley.png"/>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822960" y="-6544"/>
            <a:ext cx="13729063" cy="68737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u="none" dirty="0" smtClean="0">
                <a:solidFill>
                  <a:schemeClr val="bg1"/>
                </a:solidFill>
                <a:effectLst>
                  <a:outerShdw blurRad="38100" dist="38100" dir="2700000" algn="tl">
                    <a:srgbClr val="000000">
                      <a:alpha val="43137"/>
                    </a:srgbClr>
                  </a:outerShdw>
                </a:effectLst>
              </a:rPr>
              <a:t>On Becoming Vulnerable</a:t>
            </a:r>
            <a:endParaRPr lang="en-US" u="none" dirty="0">
              <a:solidFill>
                <a:schemeClr val="bg1"/>
              </a:solidFill>
              <a:effectLst>
                <a:outerShdw blurRad="38100" dist="38100" dir="2700000" algn="tl">
                  <a:srgbClr val="000000">
                    <a:alpha val="43137"/>
                  </a:srgbClr>
                </a:outerShdw>
              </a:effectLst>
            </a:endParaRPr>
          </a:p>
        </p:txBody>
      </p:sp>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75412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1026" name="Picture 2" descr="http://f.tqn.com/y/horror/1/S/K/P/2/-/The-Forest-01.jpg"/>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0" y="-850683"/>
            <a:ext cx="12192000" cy="8134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26411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54163"/>
            <a:ext cx="4080716" cy="306053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282" y="291774"/>
            <a:ext cx="4080717" cy="306053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3314699"/>
            <a:ext cx="4080716" cy="306053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80715" y="3314699"/>
            <a:ext cx="4080716" cy="3060537"/>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61430" y="3314698"/>
            <a:ext cx="4080717" cy="3060538"/>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80716" y="291775"/>
            <a:ext cx="4030567" cy="3022925"/>
          </a:xfrm>
          <a:prstGeom prst="rect">
            <a:avLst/>
          </a:prstGeom>
        </p:spPr>
      </p:pic>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37080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15510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none" dirty="0" smtClean="0"/>
              <a:t>%</a:t>
            </a:r>
            <a:endParaRPr lang="en-US" u="non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3" name="TextBox 2"/>
          <p:cNvSpPr txBox="1"/>
          <p:nvPr/>
        </p:nvSpPr>
        <p:spPr>
          <a:xfrm>
            <a:off x="0" y="475833"/>
            <a:ext cx="12192000" cy="5601533"/>
          </a:xfrm>
          <a:prstGeom prst="rect">
            <a:avLst/>
          </a:prstGeom>
          <a:noFill/>
        </p:spPr>
        <p:txBody>
          <a:bodyPr wrap="square" rtlCol="0" anchor="ctr" anchorCtr="0">
            <a:spAutoFit/>
          </a:bodyPr>
          <a:lstStyle/>
          <a:p>
            <a:r>
              <a:rPr lang="en-US" sz="5400" b="1" dirty="0">
                <a:solidFill>
                  <a:schemeClr val="bg1"/>
                </a:solidFill>
                <a:effectLst>
                  <a:outerShdw blurRad="38100" dist="38100" dir="2700000" algn="tl">
                    <a:srgbClr val="000000">
                      <a:alpha val="43137"/>
                    </a:srgbClr>
                  </a:outerShdw>
                </a:effectLst>
              </a:rPr>
              <a:t>“I know vulnerability is kind of the core of shame and fear and our struggle for worthiness, but it appears that it’s also the birthplace of joy, of creativity, of belonging, of love</a:t>
            </a:r>
            <a:r>
              <a:rPr lang="en-US" sz="5400" b="1" dirty="0" smtClean="0">
                <a:solidFill>
                  <a:schemeClr val="bg1"/>
                </a:solidFill>
                <a:effectLst>
                  <a:outerShdw blurRad="38100" dist="38100" dir="2700000" algn="tl">
                    <a:srgbClr val="000000">
                      <a:alpha val="43137"/>
                    </a:srgbClr>
                  </a:outerShdw>
                </a:effectLst>
              </a:rPr>
              <a:t>.”</a:t>
            </a:r>
          </a:p>
          <a:p>
            <a:pPr algn="r"/>
            <a:r>
              <a:rPr lang="en-US" sz="4000" b="1" dirty="0" smtClean="0">
                <a:solidFill>
                  <a:schemeClr val="bg1"/>
                </a:solidFill>
                <a:effectLst>
                  <a:outerShdw blurRad="38100" dist="38100" dir="2700000" algn="tl">
                    <a:srgbClr val="000000">
                      <a:alpha val="43137"/>
                    </a:srgbClr>
                  </a:outerShdw>
                </a:effectLst>
              </a:rPr>
              <a:t>- </a:t>
            </a:r>
            <a:r>
              <a:rPr lang="en-US" sz="4000" b="1" dirty="0" err="1" smtClean="0">
                <a:solidFill>
                  <a:schemeClr val="bg1"/>
                </a:solidFill>
                <a:effectLst>
                  <a:outerShdw blurRad="38100" dist="38100" dir="2700000" algn="tl">
                    <a:srgbClr val="000000">
                      <a:alpha val="43137"/>
                    </a:srgbClr>
                  </a:outerShdw>
                </a:effectLst>
              </a:rPr>
              <a:t>Brené</a:t>
            </a:r>
            <a:r>
              <a:rPr lang="en-US" sz="4000" b="1" dirty="0" smtClean="0">
                <a:solidFill>
                  <a:schemeClr val="bg1"/>
                </a:solidFill>
                <a:effectLst>
                  <a:outerShdw blurRad="38100" dist="38100" dir="2700000" algn="tl">
                    <a:srgbClr val="000000">
                      <a:alpha val="43137"/>
                    </a:srgbClr>
                  </a:outerShdw>
                </a:effectLst>
              </a:rPr>
              <a:t> Brown</a:t>
            </a:r>
          </a:p>
          <a:p>
            <a:pPr algn="r"/>
            <a:r>
              <a:rPr lang="en-US" sz="4000" b="1" dirty="0" smtClean="0">
                <a:solidFill>
                  <a:schemeClr val="bg1"/>
                </a:solidFill>
                <a:effectLst>
                  <a:outerShdw blurRad="38100" dist="38100" dir="2700000" algn="tl">
                    <a:srgbClr val="000000">
                      <a:alpha val="43137"/>
                    </a:srgbClr>
                  </a:outerShdw>
                </a:effectLst>
              </a:rPr>
              <a:t>“The Power of Vulnerability”</a:t>
            </a:r>
          </a:p>
        </p:txBody>
      </p:sp>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22743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 I’m Sarah.</a:t>
            </a:r>
          </a:p>
        </p:txBody>
      </p:sp>
      <p:pic>
        <p:nvPicPr>
          <p:cNvPr id="1026" name="Picture 2" descr="https://sarahwithee.com/wp-content/uploads/bacs-header-676x38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7313" y="871179"/>
            <a:ext cx="4550229" cy="25578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60981" y="871179"/>
            <a:ext cx="4875847" cy="255782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68027" y="3467100"/>
            <a:ext cx="2606001" cy="26865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85790" y="3467100"/>
            <a:ext cx="4751038" cy="2686598"/>
          </a:xfrm>
          <a:prstGeom prst="rect">
            <a:avLst/>
          </a:prstGeom>
        </p:spPr>
      </p:pic>
      <p:sp>
        <p:nvSpPr>
          <p:cNvPr id="13" name="TextBox 12"/>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83157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76899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2482" y="1997839"/>
            <a:ext cx="12192000" cy="2862322"/>
          </a:xfrm>
          <a:prstGeom prst="rect">
            <a:avLst/>
          </a:prstGeom>
          <a:noFill/>
        </p:spPr>
        <p:txBody>
          <a:bodyPr wrap="square" rtlCol="0" anchor="ctr" anchorCtr="0">
            <a:spAutoFit/>
          </a:bodyPr>
          <a:lstStyle/>
          <a:p>
            <a:r>
              <a:rPr lang="en-US" sz="6000" b="1" dirty="0" smtClean="0">
                <a:solidFill>
                  <a:schemeClr val="bg1"/>
                </a:solidFill>
                <a:effectLst>
                  <a:outerShdw blurRad="38100" dist="38100" dir="2700000" algn="tl">
                    <a:srgbClr val="000000">
                      <a:alpha val="43137"/>
                    </a:srgbClr>
                  </a:outerShdw>
                </a:effectLst>
              </a:rPr>
              <a:t>“There </a:t>
            </a:r>
            <a:r>
              <a:rPr lang="en-US" sz="6000" b="1" dirty="0">
                <a:solidFill>
                  <a:schemeClr val="bg1"/>
                </a:solidFill>
                <a:effectLst>
                  <a:outerShdw blurRad="38100" dist="38100" dir="2700000" algn="tl">
                    <a:srgbClr val="000000">
                      <a:alpha val="43137"/>
                    </a:srgbClr>
                  </a:outerShdw>
                </a:effectLst>
              </a:rPr>
              <a:t>are no mistakes, just happy accidents.” </a:t>
            </a:r>
            <a:endParaRPr lang="en-US" sz="6000" b="1" dirty="0" smtClean="0">
              <a:solidFill>
                <a:schemeClr val="bg1"/>
              </a:solidFill>
              <a:effectLst>
                <a:outerShdw blurRad="38100" dist="38100" dir="2700000" algn="tl">
                  <a:srgbClr val="000000">
                    <a:alpha val="43137"/>
                  </a:srgbClr>
                </a:outerShdw>
              </a:effectLst>
            </a:endParaRPr>
          </a:p>
          <a:p>
            <a:pPr algn="r"/>
            <a:r>
              <a:rPr lang="en-US" sz="6000" b="1" dirty="0" smtClean="0">
                <a:solidFill>
                  <a:schemeClr val="bg1"/>
                </a:solidFill>
                <a:effectLst>
                  <a:outerShdw blurRad="38100" dist="38100" dir="2700000" algn="tl">
                    <a:srgbClr val="000000">
                      <a:alpha val="43137"/>
                    </a:srgbClr>
                  </a:outerShdw>
                </a:effectLst>
              </a:rPr>
              <a:t>- Bob Ross</a:t>
            </a:r>
            <a:endParaRPr lang="en-US" sz="6000" b="1" dirty="0">
              <a:solidFill>
                <a:schemeClr val="bg1"/>
              </a:solidFill>
              <a:effectLst>
                <a:outerShdw blurRad="38100" dist="38100" dir="2700000" algn="tl">
                  <a:srgbClr val="000000">
                    <a:alpha val="43137"/>
                  </a:srgbClr>
                </a:outerShdw>
              </a:effectLst>
            </a:endParaRPr>
          </a:p>
        </p:txBody>
      </p:sp>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13720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460623" y="0"/>
            <a:ext cx="9153589" cy="6865191"/>
          </a:xfrm>
        </p:spPr>
      </p:pic>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9080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815084" y="0"/>
            <a:ext cx="10561832" cy="6865191"/>
          </a:xfrm>
        </p:spPr>
      </p:pic>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9361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357936" y="0"/>
            <a:ext cx="6084916" cy="6853942"/>
          </a:xfrm>
          <a:prstGeom prst="rect">
            <a:avLst/>
          </a:prstGeom>
        </p:spPr>
      </p:pic>
      <p:sp>
        <p:nvSpPr>
          <p:cNvPr id="5" name="Title 4"/>
          <p:cNvSpPr>
            <a:spLocks noGrp="1"/>
          </p:cNvSpPr>
          <p:nvPr>
            <p:ph type="title"/>
          </p:nvPr>
        </p:nvSpPr>
        <p:spPr/>
        <p:txBody>
          <a:bodyPr/>
          <a:lstStyle/>
          <a:p>
            <a:endParaRPr lang="en-US"/>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a:ext>
            </a:extLst>
          </a:blip>
          <a:srcRect r="-2910"/>
          <a:stretch/>
        </p:blipFill>
        <p:spPr>
          <a:xfrm>
            <a:off x="7845577" y="0"/>
            <a:ext cx="1018724" cy="687390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l="-34261"/>
          <a:stretch/>
        </p:blipFill>
        <p:spPr>
          <a:xfrm>
            <a:off x="8864301" y="-1"/>
            <a:ext cx="1204857" cy="6901523"/>
          </a:xfrm>
          <a:prstGeom prst="rect">
            <a:avLst/>
          </a:prstGeom>
        </p:spPr>
      </p:pic>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2923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592550" y="-16111"/>
            <a:ext cx="7006900" cy="6874111"/>
          </a:xfrm>
          <a:prstGeom prst="rect">
            <a:avLst/>
          </a:prstGeom>
        </p:spPr>
      </p:pic>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8539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524001" y="21161"/>
            <a:ext cx="9067390" cy="6836839"/>
          </a:xfrm>
        </p:spPr>
      </p:pic>
      <p:sp>
        <p:nvSpPr>
          <p:cNvPr id="2" name="Title 1"/>
          <p:cNvSpPr>
            <a:spLocks noGrp="1"/>
          </p:cNvSpPr>
          <p:nvPr>
            <p:ph type="title"/>
          </p:nvPr>
        </p:nvSpPr>
        <p:spPr/>
        <p:txBody>
          <a:bodyPr/>
          <a:lstStyle/>
          <a:p>
            <a:endParaRPr lang="en-US" u="none" dirty="0"/>
          </a:p>
        </p:txBody>
      </p:sp>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57528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7106" y="-7191"/>
            <a:ext cx="10297787" cy="6865191"/>
          </a:xfrm>
        </p:spPr>
      </p:pic>
      <p:sp>
        <p:nvSpPr>
          <p:cNvPr id="2" name="Title 1"/>
          <p:cNvSpPr>
            <a:spLocks noGrp="1"/>
          </p:cNvSpPr>
          <p:nvPr>
            <p:ph type="title"/>
          </p:nvPr>
        </p:nvSpPr>
        <p:spPr/>
        <p:txBody>
          <a:bodyPr/>
          <a:lstStyle/>
          <a:p>
            <a:r>
              <a:rPr lang="en-US" u="none" dirty="0" smtClean="0">
                <a:solidFill>
                  <a:schemeClr val="bg1"/>
                </a:solidFill>
                <a:effectLst>
                  <a:outerShdw blurRad="38100" dist="38100" dir="2700000" algn="tl">
                    <a:srgbClr val="000000">
                      <a:alpha val="43137"/>
                    </a:srgbClr>
                  </a:outerShdw>
                </a:effectLst>
              </a:rPr>
              <a:t>Embracing Vulnerability</a:t>
            </a:r>
            <a:endParaRPr lang="en-US" u="none" dirty="0">
              <a:solidFill>
                <a:schemeClr val="bg1"/>
              </a:solidFill>
              <a:effectLst>
                <a:outerShdw blurRad="38100" dist="38100" dir="2700000" algn="tl">
                  <a:srgbClr val="000000">
                    <a:alpha val="43137"/>
                  </a:srgbClr>
                </a:outerShdw>
              </a:effectLst>
            </a:endParaRPr>
          </a:p>
        </p:txBody>
      </p:sp>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3438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7106" y="-7191"/>
            <a:ext cx="10297787" cy="6865191"/>
          </a:xfrm>
        </p:spPr>
      </p:pic>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
        <p:nvSpPr>
          <p:cNvPr id="3" name="Title 2"/>
          <p:cNvSpPr>
            <a:spLocks noGrp="1"/>
          </p:cNvSpPr>
          <p:nvPr>
            <p:ph type="title"/>
          </p:nvPr>
        </p:nvSpPr>
        <p:spPr/>
        <p:txBody>
          <a:bodyPr/>
          <a:lstStyle/>
          <a:p>
            <a:endParaRPr lang="en-US"/>
          </a:p>
        </p:txBody>
      </p:sp>
      <p:sp>
        <p:nvSpPr>
          <p:cNvPr id="6" name="TextBox 5"/>
          <p:cNvSpPr txBox="1"/>
          <p:nvPr/>
        </p:nvSpPr>
        <p:spPr>
          <a:xfrm>
            <a:off x="947106" y="1983936"/>
            <a:ext cx="10297787" cy="2585323"/>
          </a:xfrm>
          <a:prstGeom prst="rect">
            <a:avLst/>
          </a:prstGeom>
          <a:noFill/>
        </p:spPr>
        <p:txBody>
          <a:bodyPr wrap="square" rtlCol="0" anchor="ctr" anchorCtr="0">
            <a:spAutoFit/>
          </a:bodyPr>
          <a:lstStyle/>
          <a:p>
            <a:r>
              <a:rPr lang="en-US" sz="5400" b="1" dirty="0">
                <a:solidFill>
                  <a:schemeClr val="bg1"/>
                </a:solidFill>
                <a:effectLst>
                  <a:outerShdw blurRad="38100" dist="38100" dir="2700000" algn="tl">
                    <a:srgbClr val="000000">
                      <a:alpha val="43137"/>
                    </a:srgbClr>
                  </a:outerShdw>
                </a:effectLst>
              </a:rPr>
              <a:t>You can be that friend that they can share with. You can offer that as a gift to them. </a:t>
            </a:r>
          </a:p>
        </p:txBody>
      </p:sp>
    </p:spTree>
    <p:extLst>
      <p:ext uri="{BB962C8B-B14F-4D97-AF65-F5344CB8AC3E}">
        <p14:creationId xmlns:p14="http://schemas.microsoft.com/office/powerpoint/2010/main" val="90595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191"/>
            <a:ext cx="12192000" cy="6875188"/>
          </a:xfrm>
          <a:prstGeom prst="rect">
            <a:avLst/>
          </a:prstGeom>
        </p:spPr>
      </p:pic>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73971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63040" y="-7191"/>
            <a:ext cx="9265920" cy="6949440"/>
          </a:xfrm>
          <a:prstGeom prst="rect">
            <a:avLst/>
          </a:prstGeom>
        </p:spPr>
      </p:pic>
      <p:sp>
        <p:nvSpPr>
          <p:cNvPr id="8" name="Title 7"/>
          <p:cNvSpPr>
            <a:spLocks noGrp="1"/>
          </p:cNvSpPr>
          <p:nvPr>
            <p:ph type="title"/>
          </p:nvPr>
        </p:nvSpPr>
        <p:spPr/>
        <p:txBody>
          <a:bodyPr/>
          <a:lstStyle/>
          <a:p>
            <a:endParaRPr lang="en-US"/>
          </a:p>
        </p:txBody>
      </p:sp>
      <p:sp>
        <p:nvSpPr>
          <p:cNvPr id="12" name="TextBox 11"/>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94008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252788" y="4928"/>
            <a:ext cx="5686424" cy="6853072"/>
          </a:xfrm>
          <a:prstGeom prst="rect">
            <a:avLst/>
          </a:prstGeom>
        </p:spPr>
      </p:pic>
      <p:cxnSp>
        <p:nvCxnSpPr>
          <p:cNvPr id="6" name="Straight Arrow Connector 5"/>
          <p:cNvCxnSpPr/>
          <p:nvPr/>
        </p:nvCxnSpPr>
        <p:spPr>
          <a:xfrm flipH="1">
            <a:off x="4890544" y="2574158"/>
            <a:ext cx="550136" cy="1481084"/>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40447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771109"/>
            <a:ext cx="12134075" cy="5342307"/>
          </a:xfrm>
          <a:prstGeom prst="rect">
            <a:avLst/>
          </a:prstGeom>
        </p:spPr>
      </p:pic>
      <p:sp>
        <p:nvSpPr>
          <p:cNvPr id="5" name="Rectangle 4"/>
          <p:cNvSpPr/>
          <p:nvPr/>
        </p:nvSpPr>
        <p:spPr>
          <a:xfrm>
            <a:off x="4074795" y="3847420"/>
            <a:ext cx="2240280" cy="195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74795" y="3505543"/>
            <a:ext cx="2240280" cy="195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75161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476102" y="2848"/>
            <a:ext cx="9138817" cy="6855152"/>
          </a:xfrm>
          <a:prstGeom prst="rect">
            <a:avLst/>
          </a:prstGeom>
        </p:spPr>
      </p:pic>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82028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033"/>
            <a:ext cx="12192000" cy="7397090"/>
          </a:xfrm>
          <a:prstGeom prst="rect">
            <a:avLst/>
          </a:prstGeom>
        </p:spPr>
      </p:pic>
      <p:sp>
        <p:nvSpPr>
          <p:cNvPr id="5" name="Title 4"/>
          <p:cNvSpPr>
            <a:spLocks noGrp="1"/>
          </p:cNvSpPr>
          <p:nvPr>
            <p:ph type="title"/>
          </p:nvPr>
        </p:nvSpPr>
        <p:spPr/>
        <p:txBody>
          <a:bodyPr/>
          <a:lstStyle/>
          <a:p>
            <a:endParaRPr lang="en-US"/>
          </a:p>
        </p:txBody>
      </p:sp>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00975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0" y="6033"/>
            <a:ext cx="12192000" cy="7397090"/>
          </a:xfrm>
          <a:prstGeom prst="rect">
            <a:avLst/>
          </a:prstGeom>
        </p:spPr>
      </p:pic>
      <p:sp>
        <p:nvSpPr>
          <p:cNvPr id="2" name="Title 1"/>
          <p:cNvSpPr>
            <a:spLocks noGrp="1"/>
          </p:cNvSpPr>
          <p:nvPr>
            <p:ph type="title"/>
          </p:nvPr>
        </p:nvSpPr>
        <p:spPr/>
        <p:txBody>
          <a:bodyPr/>
          <a:lstStyle/>
          <a:p>
            <a:endParaRPr lang="en-US" u="none"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94001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0" y="6033"/>
            <a:ext cx="12192000" cy="7397090"/>
          </a:xfrm>
          <a:prstGeom prst="rect">
            <a:avLst/>
          </a:prstGeom>
        </p:spPr>
      </p:pic>
      <p:sp>
        <p:nvSpPr>
          <p:cNvPr id="2" name="Title 1"/>
          <p:cNvSpPr>
            <a:spLocks noGrp="1"/>
          </p:cNvSpPr>
          <p:nvPr>
            <p:ph type="title"/>
          </p:nvPr>
        </p:nvSpPr>
        <p:spPr/>
        <p:txBody>
          <a:bodyPr/>
          <a:lstStyle/>
          <a:p>
            <a:endParaRPr lang="en-US" u="none" dirty="0"/>
          </a:p>
        </p:txBody>
      </p:sp>
      <p:sp>
        <p:nvSpPr>
          <p:cNvPr id="5" name="Rectangle 4"/>
          <p:cNvSpPr/>
          <p:nvPr/>
        </p:nvSpPr>
        <p:spPr>
          <a:xfrm>
            <a:off x="1959428" y="1685109"/>
            <a:ext cx="8125097" cy="3448593"/>
          </a:xfrm>
          <a:prstGeom prst="rect">
            <a:avLst/>
          </a:prstGeom>
          <a:solidFill>
            <a:schemeClr val="tx1">
              <a:lumMod val="85000"/>
              <a:lumOff val="15000"/>
              <a:alpha val="79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algn="ctr"/>
            <a:r>
              <a:rPr lang="en-US" sz="3600" b="1" dirty="0" smtClean="0">
                <a:solidFill>
                  <a:schemeClr val="bg1"/>
                </a:solidFill>
                <a:effectLst>
                  <a:outerShdw blurRad="38100" dist="38100" dir="2700000" algn="tl">
                    <a:srgbClr val="000000">
                      <a:alpha val="43137"/>
                    </a:srgbClr>
                  </a:outerShdw>
                </a:effectLst>
              </a:rPr>
              <a:t>Sarah Withee</a:t>
            </a:r>
          </a:p>
          <a:p>
            <a:pPr algn="ctr"/>
            <a:r>
              <a:rPr lang="en-US" sz="3600" dirty="0" smtClean="0">
                <a:solidFill>
                  <a:schemeClr val="bg1"/>
                </a:solidFill>
                <a:effectLst>
                  <a:outerShdw blurRad="38100" dist="38100" dir="2700000" algn="tl">
                    <a:srgbClr val="000000">
                      <a:alpha val="43137"/>
                    </a:srgbClr>
                  </a:outerShdw>
                </a:effectLst>
              </a:rPr>
              <a:t>@geekygirlsarah</a:t>
            </a:r>
          </a:p>
          <a:p>
            <a:pPr algn="ctr"/>
            <a:r>
              <a:rPr lang="en-US" sz="3600" dirty="0" smtClean="0">
                <a:solidFill>
                  <a:schemeClr val="bg1"/>
                </a:solidFill>
                <a:effectLst>
                  <a:outerShdw blurRad="38100" dist="38100" dir="2700000" algn="tl">
                    <a:srgbClr val="000000">
                      <a:alpha val="43137"/>
                    </a:srgbClr>
                  </a:outerShdw>
                </a:effectLst>
              </a:rPr>
              <a:t>sarah@sarahwithee.com</a:t>
            </a:r>
          </a:p>
          <a:p>
            <a:pPr algn="ctr"/>
            <a:endParaRPr lang="en-US" sz="3600" b="1" dirty="0">
              <a:solidFill>
                <a:schemeClr val="bg1"/>
              </a:solidFill>
              <a:effectLst>
                <a:outerShdw blurRad="38100" dist="38100" dir="2700000" algn="tl">
                  <a:srgbClr val="000000">
                    <a:alpha val="43137"/>
                  </a:srgbClr>
                </a:outerShdw>
              </a:effectLst>
            </a:endParaRPr>
          </a:p>
          <a:p>
            <a:pPr algn="ctr"/>
            <a:r>
              <a:rPr lang="en-US" sz="3600" b="1" dirty="0">
                <a:solidFill>
                  <a:schemeClr val="bg1"/>
                </a:solidFill>
                <a:effectLst>
                  <a:outerShdw blurRad="38100" dist="38100" dir="2700000" algn="tl">
                    <a:srgbClr val="000000">
                      <a:alpha val="43137"/>
                    </a:srgbClr>
                  </a:outerShdw>
                </a:effectLst>
              </a:rPr>
              <a:t>Slides:	</a:t>
            </a:r>
            <a:r>
              <a:rPr lang="en-US" sz="3600" dirty="0" smtClean="0">
                <a:solidFill>
                  <a:schemeClr val="bg1"/>
                </a:solidFill>
                <a:effectLst>
                  <a:outerShdw blurRad="38100" dist="38100" dir="2700000" algn="tl">
                    <a:srgbClr val="000000">
                      <a:alpha val="43137"/>
                    </a:srgbClr>
                  </a:outerShdw>
                </a:effectLst>
              </a:rPr>
              <a:t>geekygirlsarah.com/secrets</a:t>
            </a:r>
            <a:endParaRPr lang="en-US" sz="3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2475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1873" y="14375"/>
            <a:ext cx="8777629" cy="6023143"/>
          </a:xfrm>
          <a:prstGeom prst="rect">
            <a:avLst/>
          </a:prstGeom>
        </p:spPr>
      </p:pic>
      <p:sp>
        <p:nvSpPr>
          <p:cNvPr id="5" name="Title 4"/>
          <p:cNvSpPr>
            <a:spLocks noGrp="1"/>
          </p:cNvSpPr>
          <p:nvPr>
            <p:ph type="title"/>
          </p:nvPr>
        </p:nvSpPr>
        <p:spPr/>
        <p:txBody>
          <a:bodyPr/>
          <a:lstStyle/>
          <a:p>
            <a:endParaRPr lang="en-US"/>
          </a:p>
        </p:txBody>
      </p:sp>
      <p:sp>
        <p:nvSpPr>
          <p:cNvPr id="10" name="TextBox 9"/>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9823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
            <a:ext cx="12192000" cy="6858002"/>
          </a:xfrm>
          <a:prstGeom prst="rect">
            <a:avLst/>
          </a:prstGeom>
        </p:spPr>
      </p:pic>
      <p:sp>
        <p:nvSpPr>
          <p:cNvPr id="5" name="Title 4"/>
          <p:cNvSpPr>
            <a:spLocks noGrp="1"/>
          </p:cNvSpPr>
          <p:nvPr>
            <p:ph type="title"/>
          </p:nvPr>
        </p:nvSpPr>
        <p:spPr/>
        <p:txBody>
          <a:bodyPr/>
          <a:lstStyle/>
          <a:p>
            <a:r>
              <a:rPr lang="en-US" dirty="0">
                <a:solidFill>
                  <a:schemeClr val="bg1"/>
                </a:solidFill>
                <a:effectLst>
                  <a:outerShdw blurRad="38100" dist="38100" dir="2700000" algn="tl">
                    <a:srgbClr val="000000">
                      <a:alpha val="43137"/>
                    </a:srgbClr>
                  </a:outerShdw>
                </a:effectLst>
              </a:rPr>
              <a:t>Being Stealth</a:t>
            </a:r>
          </a:p>
        </p:txBody>
      </p:sp>
      <p:sp>
        <p:nvSpPr>
          <p:cNvPr id="12" name="Content Placeholder 11"/>
          <p:cNvSpPr>
            <a:spLocks noGrp="1"/>
          </p:cNvSpPr>
          <p:nvPr>
            <p:ph idx="1"/>
          </p:nvPr>
        </p:nvSpPr>
        <p:spPr/>
        <p:txBody>
          <a:bodyPr/>
          <a:lstStyle/>
          <a:p>
            <a:endParaRPr lang="en-US" dirty="0"/>
          </a:p>
        </p:txBody>
      </p:sp>
      <p:sp>
        <p:nvSpPr>
          <p:cNvPr id="8" name="TextBox 7"/>
          <p:cNvSpPr txBox="1"/>
          <p:nvPr/>
        </p:nvSpPr>
        <p:spPr>
          <a:xfrm>
            <a:off x="9036424" y="0"/>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65798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1026" name="Picture 2" descr="http://ak-hdl.buzzfed.com/static/enhanced/webdr06/2013/4/3/20/enhanced-buzz-30210-1365033792-10.jpg"/>
          <p:cNvPicPr>
            <a:picLocks noGrp="1" noChangeAspect="1" noChangeArrowheads="1"/>
          </p:cNvPicPr>
          <p:nvPr>
            <p:ph sz="half" idx="1"/>
          </p:nvPr>
        </p:nvPicPr>
        <p:blipFill>
          <a:blip r:embed="rId3">
            <a:extLst>
              <a:ext uri="{28A0092B-C50C-407E-A947-70E740481C1C}">
                <a14:useLocalDpi xmlns:a14="http://schemas.microsoft.com/office/drawing/2010/main"/>
              </a:ext>
            </a:extLst>
          </a:blip>
          <a:srcRect/>
          <a:stretch>
            <a:fillRect/>
          </a:stretch>
        </p:blipFill>
        <p:spPr bwMode="auto">
          <a:xfrm>
            <a:off x="676275" y="1649356"/>
            <a:ext cx="5332413" cy="3560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g2.timeinc.net/people/i/2011/pets/gallery/hot-dogs/hotdog-3-660.jpg"/>
          <p:cNvPicPr>
            <a:picLocks noGrp="1" noChangeAspect="1" noChangeArrowheads="1"/>
          </p:cNvPicPr>
          <p:nvPr>
            <p:ph sz="half" idx="2"/>
          </p:nvPr>
        </p:nvPicPr>
        <p:blipFill>
          <a:blip r:embed="rId4">
            <a:extLst>
              <a:ext uri="{28A0092B-C50C-407E-A947-70E740481C1C}">
                <a14:useLocalDpi xmlns:a14="http://schemas.microsoft.com/office/drawing/2010/main"/>
              </a:ext>
            </a:extLst>
          </a:blip>
          <a:srcRect/>
          <a:stretch>
            <a:fillRect/>
          </a:stretch>
        </p:blipFill>
        <p:spPr bwMode="auto">
          <a:xfrm>
            <a:off x="6675119" y="1629532"/>
            <a:ext cx="4754880" cy="35661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23483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0" y="19430"/>
            <a:ext cx="12192000" cy="6838570"/>
          </a:xfrm>
        </p:spPr>
      </p:pic>
      <p:sp>
        <p:nvSpPr>
          <p:cNvPr id="2" name="Title 1"/>
          <p:cNvSpPr>
            <a:spLocks noGrp="1"/>
          </p:cNvSpPr>
          <p:nvPr>
            <p:ph type="title"/>
          </p:nvPr>
        </p:nvSpPr>
        <p:spPr/>
        <p:txBody>
          <a:bodyPr/>
          <a:lstStyle/>
          <a:p>
            <a:r>
              <a:rPr lang="en-US" dirty="0">
                <a:solidFill>
                  <a:schemeClr val="bg1"/>
                </a:solidFill>
                <a:effectLst>
                  <a:outerShdw blurRad="38100" dist="38100" dir="2700000" algn="tl">
                    <a:srgbClr val="000000">
                      <a:alpha val="43137"/>
                    </a:srgbClr>
                  </a:outerShdw>
                </a:effectLst>
              </a:rPr>
              <a:t>The Blog Post</a:t>
            </a:r>
          </a:p>
        </p:txBody>
      </p:sp>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35687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t="784"/>
          <a:stretch/>
        </p:blipFill>
        <p:spPr>
          <a:xfrm>
            <a:off x="2" y="53788"/>
            <a:ext cx="12191998" cy="6804212"/>
          </a:xfrm>
          <a:prstGeom prst="rect">
            <a:avLst/>
          </a:prstGeom>
        </p:spPr>
      </p:pic>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92411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0</TotalTime>
  <Words>4893</Words>
  <Application>Microsoft Office PowerPoint</Application>
  <PresentationFormat>Widescreen</PresentationFormat>
  <Paragraphs>179</Paragraphs>
  <Slides>45</Slides>
  <Notes>45</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Calibri</vt:lpstr>
      <vt:lpstr>Fira Sans</vt:lpstr>
      <vt:lpstr>Calibri Light</vt:lpstr>
      <vt:lpstr>Helvetica Neue</vt:lpstr>
      <vt:lpstr>Arial</vt:lpstr>
      <vt:lpstr>Metropolitan</vt:lpstr>
      <vt:lpstr>The Power of Secrets</vt:lpstr>
      <vt:lpstr>PowerPoint Presentation</vt:lpstr>
      <vt:lpstr>Hi. I’m Sarah.</vt:lpstr>
      <vt:lpstr>PowerPoint Presentation</vt:lpstr>
      <vt:lpstr>PowerPoint Presentation</vt:lpstr>
      <vt:lpstr>Being Stealth</vt:lpstr>
      <vt:lpstr>PowerPoint Presentation</vt:lpstr>
      <vt:lpstr>The Blog Post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 Becoming Vulnerable</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Embracing Vulnerability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2016-09-29T04:59:30Z</dcterms:created>
  <dcterms:modified xsi:type="dcterms:W3CDTF">2016-10-01T10:23:16Z</dcterms:modified>
</cp:coreProperties>
</file>